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2" r:id="rId1"/>
    <p:sldMasterId id="2147483740" r:id="rId2"/>
    <p:sldMasterId id="2147483752" r:id="rId3"/>
  </p:sldMasterIdLst>
  <p:notesMasterIdLst>
    <p:notesMasterId r:id="rId36"/>
  </p:notesMasterIdLst>
  <p:sldIdLst>
    <p:sldId id="256" r:id="rId4"/>
    <p:sldId id="278" r:id="rId5"/>
    <p:sldId id="279" r:id="rId6"/>
    <p:sldId id="258" r:id="rId7"/>
    <p:sldId id="338" r:id="rId8"/>
    <p:sldId id="295" r:id="rId9"/>
    <p:sldId id="280" r:id="rId10"/>
    <p:sldId id="296" r:id="rId11"/>
    <p:sldId id="314" r:id="rId12"/>
    <p:sldId id="315" r:id="rId13"/>
    <p:sldId id="316" r:id="rId14"/>
    <p:sldId id="311" r:id="rId15"/>
    <p:sldId id="335" r:id="rId16"/>
    <p:sldId id="336" r:id="rId17"/>
    <p:sldId id="298" r:id="rId18"/>
    <p:sldId id="299" r:id="rId19"/>
    <p:sldId id="302" r:id="rId20"/>
    <p:sldId id="303" r:id="rId21"/>
    <p:sldId id="286" r:id="rId22"/>
    <p:sldId id="304" r:id="rId23"/>
    <p:sldId id="284" r:id="rId24"/>
    <p:sldId id="306" r:id="rId25"/>
    <p:sldId id="330" r:id="rId26"/>
    <p:sldId id="283" r:id="rId27"/>
    <p:sldId id="289" r:id="rId28"/>
    <p:sldId id="319" r:id="rId29"/>
    <p:sldId id="323" r:id="rId30"/>
    <p:sldId id="307" r:id="rId31"/>
    <p:sldId id="340" r:id="rId32"/>
    <p:sldId id="294" r:id="rId33"/>
    <p:sldId id="321" r:id="rId34"/>
    <p:sldId id="320" r:id="rId3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91987A-3755-4DDA-B6EF-50768C313060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90A038-0E8B-4EAC-B621-B14386F72AF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84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2EA9A-7706-49C1-9BC9-13B013FD7FB8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Rheumatoid arthritis is a chronic, systemic, autoimmune disorder of the joints, usually </a:t>
            </a:r>
            <a:r>
              <a:rPr lang="en-US" dirty="0" err="1" smtClean="0"/>
              <a:t>polyarticular</a:t>
            </a:r>
            <a:r>
              <a:rPr lang="en-US" dirty="0" smtClean="0"/>
              <a:t>, marked by inflammation of the </a:t>
            </a:r>
            <a:r>
              <a:rPr lang="en-US" dirty="0" err="1" smtClean="0"/>
              <a:t>synovium</a:t>
            </a:r>
            <a:r>
              <a:rPr lang="en-US" dirty="0" smtClean="0"/>
              <a:t> that leads to erosion of bone and cartilage. [</a:t>
            </a:r>
            <a:r>
              <a:rPr lang="en-US" dirty="0" err="1" smtClean="0"/>
              <a:t>Lipsky</a:t>
            </a:r>
            <a:r>
              <a:rPr lang="en-US" dirty="0" smtClean="0"/>
              <a:t> in Harrison’s 2005 p1968; Dorland’s 2003 p156; </a:t>
            </a:r>
            <a:r>
              <a:rPr lang="en-US" dirty="0" err="1" smtClean="0"/>
              <a:t>Firestein</a:t>
            </a:r>
            <a:r>
              <a:rPr lang="en-US" dirty="0" smtClean="0"/>
              <a:t> in Kelley’s pp1002-1006]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joints most frequently affected in RA include: [</a:t>
            </a:r>
            <a:r>
              <a:rPr lang="en-US" dirty="0" err="1" smtClean="0"/>
              <a:t>Lipsky</a:t>
            </a:r>
            <a:r>
              <a:rPr lang="en-US" dirty="0" smtClean="0"/>
              <a:t> in Harrison’s 2005 p1971]</a:t>
            </a:r>
          </a:p>
          <a:p>
            <a:pPr marL="616894" lvl="1" indent="-168244">
              <a:spcBef>
                <a:spcPct val="0"/>
              </a:spcBef>
              <a:buFontTx/>
              <a:buChar char="•"/>
            </a:pPr>
            <a:r>
              <a:rPr lang="en-US" dirty="0" smtClean="0"/>
              <a:t>The proximal interphalangeal (PIP) and metacarpophalangeal (MCP) joints of the hands</a:t>
            </a:r>
          </a:p>
          <a:p>
            <a:pPr marL="616894" lvl="1" indent="-168244">
              <a:spcBef>
                <a:spcPct val="0"/>
              </a:spcBef>
              <a:buFontTx/>
              <a:buChar char="•"/>
            </a:pPr>
            <a:r>
              <a:rPr lang="en-US" dirty="0" smtClean="0"/>
              <a:t>The wrists</a:t>
            </a:r>
          </a:p>
          <a:p>
            <a:pPr marL="616894" lvl="1" indent="-168244">
              <a:spcBef>
                <a:spcPct val="0"/>
              </a:spcBef>
              <a:buFontTx/>
              <a:buChar char="•"/>
            </a:pPr>
            <a:r>
              <a:rPr lang="en-US" dirty="0" smtClean="0"/>
              <a:t>The shoulders</a:t>
            </a:r>
          </a:p>
          <a:p>
            <a:pPr marL="616894" lvl="1" indent="-168244">
              <a:spcBef>
                <a:spcPct val="0"/>
              </a:spcBef>
              <a:buFontTx/>
              <a:buChar char="•"/>
            </a:pPr>
            <a:r>
              <a:rPr lang="en-US" dirty="0" smtClean="0"/>
              <a:t>The elbows</a:t>
            </a:r>
          </a:p>
          <a:p>
            <a:pPr marL="616894" lvl="1" indent="-168244">
              <a:spcBef>
                <a:spcPct val="0"/>
              </a:spcBef>
              <a:buFontTx/>
              <a:buChar char="•"/>
            </a:pPr>
            <a:r>
              <a:rPr lang="en-US" dirty="0" smtClean="0"/>
              <a:t>The knees</a:t>
            </a:r>
          </a:p>
          <a:p>
            <a:pPr marL="616894" lvl="1" indent="-168244">
              <a:spcBef>
                <a:spcPct val="0"/>
              </a:spcBef>
              <a:buFontTx/>
              <a:buChar char="•"/>
            </a:pPr>
            <a:r>
              <a:rPr lang="en-US" dirty="0" smtClean="0"/>
              <a:t>The ankles, and</a:t>
            </a:r>
          </a:p>
          <a:p>
            <a:pPr marL="616894" lvl="1" indent="-168244">
              <a:spcBef>
                <a:spcPct val="0"/>
              </a:spcBef>
              <a:buFontTx/>
              <a:buChar char="•"/>
            </a:pPr>
            <a:r>
              <a:rPr lang="en-US" dirty="0" smtClean="0"/>
              <a:t>The metatarsophalangeal (MTP) joints of the feet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exact cause(s) of RA remain(s) unknown, although researchers hypothesize that female gender, genetic predisposition, and environmental triggers may play an important role. [Arthritis Foundation 2007 </a:t>
            </a:r>
            <a:r>
              <a:rPr lang="en-US" dirty="0" err="1" smtClean="0"/>
              <a:t>pp</a:t>
            </a:r>
            <a:r>
              <a:rPr lang="en-US" dirty="0" smtClean="0"/>
              <a:t> 2-3; </a:t>
            </a:r>
            <a:r>
              <a:rPr lang="en-US" dirty="0" err="1" smtClean="0"/>
              <a:t>Lipsky</a:t>
            </a:r>
            <a:r>
              <a:rPr lang="en-US" dirty="0" smtClean="0"/>
              <a:t> in Harrison’s 2005 p1968; </a:t>
            </a:r>
            <a:r>
              <a:rPr lang="en-US" dirty="0" err="1" smtClean="0"/>
              <a:t>Klippel</a:t>
            </a:r>
            <a:r>
              <a:rPr lang="en-US" dirty="0" smtClean="0"/>
              <a:t> 2001 p210]</a:t>
            </a:r>
          </a:p>
        </p:txBody>
      </p:sp>
      <p:sp>
        <p:nvSpPr>
          <p:cNvPr id="48132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2A708-8F2D-49CA-B07B-10610C90907C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45E83-CCF6-4B9D-B026-369DD4B495F2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106D6-8746-4CD7-82BF-FAEFA258B303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smtClean="0"/>
              <a:t>Key message: Rheumatoid factor is present in 80% of RA patients and is associated with more severe disease.</a:t>
            </a:r>
          </a:p>
          <a:p>
            <a:pPr eaLnBrk="1" hangingPunct="1">
              <a:spcBef>
                <a:spcPct val="0"/>
              </a:spcBef>
            </a:pPr>
            <a:endParaRPr lang="en-GB" b="1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RF is an antibody directed against the Fc component of other antibodies, and is present in approximately 70</a:t>
            </a:r>
            <a:r>
              <a:rPr lang="en-GB" smtClean="0">
                <a:cs typeface="Arial" pitchFamily="34" charset="0"/>
              </a:rPr>
              <a:t>–</a:t>
            </a:r>
            <a:r>
              <a:rPr lang="en-GB" smtClean="0"/>
              <a:t>80% of patients with RA, although it is not a specific finding for RA and can be present in patients with related disease such as systemic lupus erythematosus (SLE), or in non-rheumatic inflammatory disorders and infections.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RA patients who do test seropositive for RF are more likely to have severe disease, with more aggressive articular disease, a higher frequency of extra-articular manifestations and increased mortality and morbidity. They also require more treatment with second line drugs than patients who are seronegative.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RF may prolong B-cell survival and therefore maintain their own production. This ‘self-perpetuating’ stimulus, in conjunction with complement activation by RF, may collectively contribute to the inflammatory cascade. 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2C2AE-4E34-402A-873D-FCEB0519DC59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23358" y="4344025"/>
            <a:ext cx="5811285" cy="4114488"/>
          </a:xfrm>
          <a:noFill/>
        </p:spPr>
        <p:txBody>
          <a:bodyPr wrap="square" lIns="91554" tIns="45779" rIns="91554" bIns="4577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-</a:t>
            </a:r>
            <a:r>
              <a:rPr lang="en-US" sz="1000" b="1" dirty="0"/>
              <a:t>Score-based algorithm</a:t>
            </a:r>
            <a:r>
              <a:rPr lang="en-US" sz="1000" dirty="0"/>
              <a:t>: Add score of categories A–D; a score of 6/10 is needed for classification of a patient as having definite RA.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‡ Although patients with a score of &lt;6/10 are not classifiable as having RA, their status can be reassessed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and the criteria might be fulfilled cumulatively over time.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§ Joint involvement refers to any </a:t>
            </a:r>
            <a:r>
              <a:rPr lang="en-US" sz="1000" i="1" dirty="0"/>
              <a:t>swollen or tender joint on examination, which may be confirmed by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imaging evidence of </a:t>
            </a:r>
            <a:r>
              <a:rPr lang="en-US" sz="1000" dirty="0" err="1"/>
              <a:t>synovitis</a:t>
            </a:r>
            <a:r>
              <a:rPr lang="en-US" sz="1000" dirty="0"/>
              <a:t>. Distal interphalangeal joints, first carpometacarpal joints, and first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metatarsophalangeal joints are </a:t>
            </a:r>
            <a:r>
              <a:rPr lang="en-US" sz="1000" i="1" dirty="0"/>
              <a:t>excluded from assessment. Categories of joint distribution are classified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according to the location and number of involved joints, with placement into the highest category possible based on the pattern of joint involvement.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1000" dirty="0"/>
              <a:t>“Large joints” refers to shoulders, elbows, hips, knees, and ankles.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1000" dirty="0"/>
              <a:t>“Small joints” refers to the metacarpophalangeal joints, proximal interphalangeal joints, second through fifth metatarsophalangeal joints, thumb interphalangeal joints, and wrists.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** In this category, at least 1 of the involved joints must be a small joint; the other joints can include any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combination of large and additional small joints, as well as other joints not specifically listed elsewhere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(e.g., </a:t>
            </a:r>
            <a:r>
              <a:rPr lang="en-US" sz="1000" dirty="0" err="1"/>
              <a:t>temporomandibular</a:t>
            </a:r>
            <a:r>
              <a:rPr lang="en-US" sz="1000" dirty="0"/>
              <a:t>, </a:t>
            </a:r>
            <a:r>
              <a:rPr lang="en-US" sz="1000" dirty="0" err="1"/>
              <a:t>acromioclavicular</a:t>
            </a:r>
            <a:r>
              <a:rPr lang="en-US" sz="1000" dirty="0"/>
              <a:t>, </a:t>
            </a:r>
            <a:r>
              <a:rPr lang="en-US" sz="1000" dirty="0" err="1"/>
              <a:t>sternoclavicular</a:t>
            </a:r>
            <a:r>
              <a:rPr lang="en-US" sz="1000" dirty="0"/>
              <a:t>, etc.).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†† Negative refers to IU values that are less than or equal to the upper limit of normal (ULN) for the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laboratory and assay; low-positive refers to IU values that are higher than the ULN but 3 times the ULN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for the laboratory and assay; high-positive refers to IU values that are 3 times the ULN for the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laboratory and assay. Where rheumatoid factor (RF) information is only available as positive or negative,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a positive result should be scored as low-positive for RF. ACPA  </a:t>
            </a:r>
            <a:r>
              <a:rPr lang="en-US" sz="1000" dirty="0" err="1"/>
              <a:t>anticitrullinated</a:t>
            </a:r>
            <a:r>
              <a:rPr lang="en-US" sz="1000" dirty="0"/>
              <a:t> protein antibody.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‡‡ Normal/abnormal is determined by local laboratory standards. CRP  C-reactive protein; ESR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erythrocyte sedimentation rate.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§§ Duration of symptoms refers to patient self-report of the duration of signs or symptoms of </a:t>
            </a:r>
            <a:r>
              <a:rPr lang="en-US" sz="1000" dirty="0" err="1"/>
              <a:t>synovitis</a:t>
            </a: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(e.g., pain, swelling, tenderness) of joints that are clinically involved at the time of assessment, regardless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 dirty="0"/>
              <a:t>of treatment status.</a:t>
            </a: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5579" y="8683366"/>
            <a:ext cx="2970869" cy="4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4" tIns="45779" rIns="91554" bIns="45779" anchor="b"/>
          <a:lstStyle/>
          <a:p>
            <a:pPr algn="r" defTabSz="914437"/>
            <a:fld id="{AAB513C3-76F7-4C15-81D9-A8B2983EBB3E}" type="slidenum">
              <a:rPr lang="en-US" sz="1200">
                <a:latin typeface="Calibri" pitchFamily="34" charset="0"/>
              </a:rPr>
              <a:pPr algn="r" defTabSz="914437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40B46-5552-4A79-887A-45EE9ED7E66D}" type="slidenum">
              <a:rPr lang="en-US" b="0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29</a:t>
            </a:fld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35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874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55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57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7"/>
          <p:cNvGrpSpPr/>
          <p:nvPr userDrawn="1"/>
        </p:nvGrpSpPr>
        <p:grpSpPr>
          <a:xfrm>
            <a:off x="0" y="763289"/>
            <a:ext cx="9144000" cy="1246485"/>
            <a:chOff x="0" y="763289"/>
            <a:chExt cx="9144000" cy="12464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72815"/>
              <a:ext cx="9144000" cy="12312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ospital doct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455258" y="763289"/>
              <a:ext cx="1688742" cy="12464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dirty="0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dirty="0"/>
              <a:t>Your Logo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4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9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3447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9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6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8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5E6-D7B7-4FF1-8B94-888D14D52C2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334-6959-4BF9-8DFB-B75E5598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80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G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9929" y="6586902"/>
            <a:ext cx="7252832" cy="215342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828675" indent="0">
              <a:buNone/>
              <a:defRPr/>
            </a:lvl3pPr>
            <a:lvl4pPr marL="1209675" indent="0">
              <a:buNone/>
              <a:defRPr/>
            </a:lvl4pPr>
            <a:lvl5pPr marL="15621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 userDrawn="1">
            <p:ph type="sldNum" sz="quarter" idx="11"/>
          </p:nvPr>
        </p:nvSpPr>
        <p:spPr>
          <a:xfrm>
            <a:off x="8543637" y="6578612"/>
            <a:ext cx="593148" cy="28588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29721C2-00CC-48C7-922F-F11BAB9D7A1C}" type="slidenum">
              <a:rPr lang="en-AU">
                <a:solidFill>
                  <a:srgbClr val="FFFFFF"/>
                </a:solidFill>
                <a:latin typeface="Times New Roman" pitchFamily="18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595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51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0" y="1600200"/>
            <a:ext cx="8448676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D2C404A3-49E3-6AE3-6316-79D1DE70A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9" y="239714"/>
            <a:ext cx="1515618" cy="6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86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790703F-E851-1D5A-99B7-43DBD5482698}"/>
              </a:ext>
            </a:extLst>
          </p:cNvPr>
          <p:cNvGrpSpPr/>
          <p:nvPr userDrawn="1"/>
        </p:nvGrpSpPr>
        <p:grpSpPr>
          <a:xfrm>
            <a:off x="7044683" y="6212702"/>
            <a:ext cx="2488502" cy="450134"/>
            <a:chOff x="9392911" y="6212702"/>
            <a:chExt cx="3318002" cy="450134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C714CC1E-7921-3200-C137-F7ADAA953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xmlns="" id="{79882158-D8CB-A63B-35E5-FF6D03999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3318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Slide credit: </a:t>
              </a: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  <a:hlinkClick r:id="rId3"/>
                </a:rPr>
                <a:t>clinicaloptions.com</a:t>
              </a:r>
              <a:endParaRPr lang="en-US" altLang="en-US" sz="14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671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A10CE991-EF19-4C89-B2F1-8D342C729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00" y="5556667"/>
            <a:ext cx="2366010" cy="10924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70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3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010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831F98-D110-9641-0056-3FFA4445A199}"/>
              </a:ext>
            </a:extLst>
          </p:cNvPr>
          <p:cNvGrpSpPr/>
          <p:nvPr userDrawn="1"/>
        </p:nvGrpSpPr>
        <p:grpSpPr>
          <a:xfrm>
            <a:off x="7044683" y="6212702"/>
            <a:ext cx="2488502" cy="450134"/>
            <a:chOff x="9392911" y="6212702"/>
            <a:chExt cx="3318002" cy="450134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xmlns="" id="{2C5D1AC3-8115-5D46-33CE-6C6B5212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FF667ED7-9C0E-2D48-F6BB-0BF8DBEF1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3318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Slide credit: </a:t>
              </a: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  <a:hlinkClick r:id="rId3"/>
                </a:rPr>
                <a:t>clinicaloptions.com</a:t>
              </a:r>
              <a:endParaRPr lang="en-US" altLang="en-US" sz="14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786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67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188367A-EE46-1DDA-2AFE-9C628EB72449}"/>
              </a:ext>
            </a:extLst>
          </p:cNvPr>
          <p:cNvGrpSpPr/>
          <p:nvPr userDrawn="1"/>
        </p:nvGrpSpPr>
        <p:grpSpPr>
          <a:xfrm>
            <a:off x="7044683" y="6212702"/>
            <a:ext cx="2488502" cy="450134"/>
            <a:chOff x="9392911" y="6212702"/>
            <a:chExt cx="3318002" cy="450134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xmlns="" id="{35BBB51B-0D41-5485-99A1-BEEAE260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F3F85628-F902-1363-8D50-72542C0A0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3318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Slide credit: </a:t>
              </a: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  <a:hlinkClick r:id="rId3"/>
                </a:rPr>
                <a:t>clinicaloptions.com</a:t>
              </a:r>
              <a:endParaRPr lang="en-US" altLang="en-US" sz="14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866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08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8B87460-1489-A7E6-C388-913BBD640CAB}"/>
              </a:ext>
            </a:extLst>
          </p:cNvPr>
          <p:cNvGrpSpPr/>
          <p:nvPr userDrawn="1"/>
        </p:nvGrpSpPr>
        <p:grpSpPr>
          <a:xfrm>
            <a:off x="7044683" y="6212702"/>
            <a:ext cx="2488502" cy="450134"/>
            <a:chOff x="9392911" y="6212702"/>
            <a:chExt cx="3318002" cy="450134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xmlns="" id="{73676601-6D49-45FB-EFC9-9A6CC1B2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xmlns="" id="{0DEFDF9E-3F9A-D373-496E-25B36737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3318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Slide credit: </a:t>
              </a: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  <a:hlinkClick r:id="rId3"/>
                </a:rPr>
                <a:t>clinicaloptions.com</a:t>
              </a:r>
              <a:endParaRPr lang="en-US" altLang="en-US" sz="14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711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37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363C55A-914A-0A48-C77B-4197A1E975AA}"/>
              </a:ext>
            </a:extLst>
          </p:cNvPr>
          <p:cNvGrpSpPr/>
          <p:nvPr userDrawn="1"/>
        </p:nvGrpSpPr>
        <p:grpSpPr>
          <a:xfrm>
            <a:off x="7044683" y="6212702"/>
            <a:ext cx="2488502" cy="450134"/>
            <a:chOff x="9392911" y="6212702"/>
            <a:chExt cx="3318002" cy="450134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xmlns="" id="{06CCC797-5A17-A9B2-5D2C-FD83170EF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xmlns="" id="{518B5643-1F48-822D-8A06-E9F357ED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3318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Slide credit: </a:t>
              </a: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  <a:hlinkClick r:id="rId3"/>
                </a:rPr>
                <a:t>clinicaloptions.com</a:t>
              </a:r>
              <a:endParaRPr lang="en-US" altLang="en-US" sz="14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847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3DD1DBC1-47DC-4810-B88C-6E0440537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00" y="5556667"/>
            <a:ext cx="2366010" cy="1092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7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16673" y="4605619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xmlns="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6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E4EB7D67-5C2A-1047-9EFE-4BE05FBBB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517" y="6577014"/>
            <a:ext cx="7462157" cy="166687"/>
          </a:xfrm>
          <a:prstGeom prst="rect">
            <a:avLst/>
          </a:prstGeom>
        </p:spPr>
        <p:txBody>
          <a:bodyPr vert="horz" lIns="27432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4555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BA4762-0631-694D-BE8A-64457DE124E3}"/>
              </a:ext>
            </a:extLst>
          </p:cNvPr>
          <p:cNvSpPr/>
          <p:nvPr userDrawn="1"/>
        </p:nvSpPr>
        <p:spPr>
          <a:xfrm>
            <a:off x="0" y="2"/>
            <a:ext cx="135889" cy="1374775"/>
          </a:xfrm>
          <a:prstGeom prst="rect">
            <a:avLst/>
          </a:prstGeom>
          <a:solidFill>
            <a:srgbClr val="1D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21" b="1" dirty="0">
              <a:solidFill>
                <a:srgbClr val="4DA1BB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948DC84-902D-1B48-A8CF-127F4B11B161}"/>
              </a:ext>
            </a:extLst>
          </p:cNvPr>
          <p:cNvCxnSpPr/>
          <p:nvPr userDrawn="1"/>
        </p:nvCxnSpPr>
        <p:spPr>
          <a:xfrm>
            <a:off x="0" y="1656080"/>
            <a:ext cx="914161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">
            <a:extLst>
              <a:ext uri="{FF2B5EF4-FFF2-40B4-BE49-F238E27FC236}">
                <a16:creationId xmlns:a16="http://schemas.microsoft.com/office/drawing/2014/main" xmlns="" id="{B2CD3483-647D-9244-A735-46AE7A96AE7E}"/>
              </a:ext>
            </a:extLst>
          </p:cNvPr>
          <p:cNvSpPr/>
          <p:nvPr userDrawn="1"/>
        </p:nvSpPr>
        <p:spPr>
          <a:xfrm>
            <a:off x="8764885" y="6414931"/>
            <a:ext cx="380306" cy="307181"/>
          </a:xfrm>
          <a:custGeom>
            <a:avLst/>
            <a:gdLst>
              <a:gd name="connsiteX0" fmla="*/ 0 w 507207"/>
              <a:gd name="connsiteY0" fmla="*/ 307181 h 307181"/>
              <a:gd name="connsiteX1" fmla="*/ 116682 w 507207"/>
              <a:gd name="connsiteY1" fmla="*/ 0 h 307181"/>
              <a:gd name="connsiteX2" fmla="*/ 507207 w 507207"/>
              <a:gd name="connsiteY2" fmla="*/ 0 h 307181"/>
              <a:gd name="connsiteX3" fmla="*/ 507207 w 507207"/>
              <a:gd name="connsiteY3" fmla="*/ 307181 h 307181"/>
              <a:gd name="connsiteX4" fmla="*/ 0 w 507207"/>
              <a:gd name="connsiteY4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7" h="307181">
                <a:moveTo>
                  <a:pt x="0" y="307181"/>
                </a:moveTo>
                <a:lnTo>
                  <a:pt x="116682" y="0"/>
                </a:lnTo>
                <a:lnTo>
                  <a:pt x="507207" y="0"/>
                </a:lnTo>
                <a:lnTo>
                  <a:pt x="507207" y="307181"/>
                </a:lnTo>
                <a:lnTo>
                  <a:pt x="0" y="3071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21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2463D9-1EF7-4F46-A6FC-667BDC6C4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72054" y="6427814"/>
            <a:ext cx="568087" cy="31588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1B32D88B-C9A7-884C-814F-48085A8B4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3488" y="6414931"/>
            <a:ext cx="288131" cy="30718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B6B3AC2E-D0A7-4F43-A8C5-981F0AA32F32}" type="slidenum">
              <a:rPr lang="en-US" b="1" smtClean="0">
                <a:solidFill>
                  <a:srgbClr val="FFFFFF"/>
                </a:solidFill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xmlns="" id="{6990B4E4-B5F0-224B-8B52-4370CCDF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844297"/>
            <a:ext cx="8199834" cy="638175"/>
          </a:xfrm>
          <a:prstGeom prst="rect">
            <a:avLst/>
          </a:prstGeom>
        </p:spPr>
        <p:txBody>
          <a:bodyPr lIns="27432" tIns="0" rIns="0" bIns="0" anchor="b"/>
          <a:lstStyle>
            <a:lvl1pPr>
              <a:defRPr sz="3600">
                <a:solidFill>
                  <a:srgbClr val="1D2E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98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  <p15:guide id="2" orient="horz" pos="864">
          <p15:clr>
            <a:srgbClr val="FBAE40"/>
          </p15:clr>
        </p15:guide>
        <p15:guide id="3" orient="horz" pos="4224">
          <p15:clr>
            <a:srgbClr val="FBAE40"/>
          </p15:clr>
        </p15:guide>
        <p15:guide id="4" pos="26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4"/>
            <a:ext cx="8640960" cy="4968874"/>
          </a:xfrm>
        </p:spPr>
        <p:txBody>
          <a:bodyPr>
            <a:noAutofit/>
          </a:bodyPr>
          <a:lstStyle>
            <a:lvl1pPr>
              <a:defRPr sz="2000">
                <a:latin typeface="Calibri" charset="0"/>
                <a:ea typeface="Calibri" charset="0"/>
                <a:cs typeface="Calibri" charset="0"/>
              </a:defRPr>
            </a:lvl1pPr>
            <a:lvl2pPr>
              <a:defRPr sz="1800">
                <a:latin typeface="Calibri" charset="0"/>
                <a:ea typeface="Calibri" charset="0"/>
                <a:cs typeface="Calibri" charset="0"/>
              </a:defRPr>
            </a:lvl2pPr>
            <a:lvl3pPr>
              <a:defRPr sz="160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72402" y="7046439"/>
            <a:ext cx="6230180" cy="260713"/>
          </a:xfrm>
        </p:spPr>
        <p:txBody>
          <a:bodyPr wrap="square" lIns="90000" tIns="46800" rIns="90000" bIns="46800" anchor="b">
            <a:spAutoFit/>
          </a:bodyPr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136922" indent="0">
              <a:buFontTx/>
              <a:buNone/>
              <a:defRPr sz="1050"/>
            </a:lvl2pPr>
            <a:lvl3pPr marL="267890" indent="0">
              <a:buFontTx/>
              <a:buNone/>
              <a:defRPr sz="1050"/>
            </a:lvl3pPr>
            <a:lvl4pPr marL="402431" indent="0">
              <a:buFontTx/>
              <a:buNone/>
              <a:defRPr sz="1050"/>
            </a:lvl4pPr>
            <a:lvl5pPr marL="534591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1706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499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4"/>
            <a:ext cx="8640960" cy="49688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066" y="6552663"/>
            <a:ext cx="6230180" cy="260713"/>
          </a:xfrm>
        </p:spPr>
        <p:txBody>
          <a:bodyPr wrap="square" lIns="90000" tIns="46800" rIns="90000" bIns="46800" anchor="b">
            <a:spAutoFit/>
          </a:bodyPr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136919" indent="0">
              <a:buFontTx/>
              <a:buNone/>
              <a:defRPr sz="1051"/>
            </a:lvl2pPr>
            <a:lvl3pPr marL="267884" indent="0">
              <a:buFontTx/>
              <a:buNone/>
              <a:defRPr sz="1051"/>
            </a:lvl3pPr>
            <a:lvl4pPr marL="402421" indent="0">
              <a:buFontTx/>
              <a:buNone/>
              <a:defRPr sz="1051"/>
            </a:lvl4pPr>
            <a:lvl5pPr marL="534577" indent="0">
              <a:buFontTx/>
              <a:buNone/>
              <a:defRPr sz="105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3392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445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825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24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147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833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0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B49D-665B-487B-9C9F-8639E0D25152}" type="datetimeFigureOut">
              <a:rPr lang="ar-IQ" smtClean="0"/>
              <a:pPr/>
              <a:t>14/03/1445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1913-9DB5-4DD2-A410-630CA38E71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9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49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  <a:latin typeface="Nueva Std Italic"/>
                <a:cs typeface="Nueva Std Italic"/>
              </a:rPr>
              <a:t>Rheumatoid Arthritis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772400" cy="594368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ea typeface="+mj-ea"/>
                <a:cs typeface="+mj-cs"/>
              </a:rPr>
              <a:t>Dr. </a:t>
            </a:r>
            <a:r>
              <a:rPr lang="en-US" sz="2800" b="1" dirty="0" err="1">
                <a:solidFill>
                  <a:schemeClr val="tx1"/>
                </a:solidFill>
                <a:ea typeface="+mj-ea"/>
                <a:cs typeface="+mj-cs"/>
              </a:rPr>
              <a:t>Husham</a:t>
            </a:r>
            <a:r>
              <a:rPr lang="en-US" sz="2800" b="1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a typeface="+mj-ea"/>
                <a:cs typeface="+mj-cs"/>
              </a:rPr>
              <a:t>Aldaoseri</a:t>
            </a:r>
            <a:endParaRPr lang="en-US" sz="2800" b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ea typeface="+mj-ea"/>
                <a:cs typeface="+mj-cs"/>
              </a:rPr>
              <a:t>28 Sep 2023</a:t>
            </a:r>
            <a:endParaRPr lang="ar-IQ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035675" y="6859588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293" y="915"/>
            <a:chExt cx="2529" cy="1693"/>
          </a:xfrm>
        </p:grpSpPr>
        <p:pic>
          <p:nvPicPr>
            <p:cNvPr id="11270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3" y="915"/>
              <a:ext cx="2529" cy="16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50" y="943"/>
              <a:ext cx="2391" cy="16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33400" y="228600"/>
            <a:ext cx="82296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4450" rIns="92075" bIns="44450" anchor="b"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572000" y="1676400"/>
            <a:ext cx="41148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IN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نجمة مكونة من 12 نقطة 7"/>
          <p:cNvSpPr/>
          <p:nvPr/>
        </p:nvSpPr>
        <p:spPr bwMode="auto">
          <a:xfrm>
            <a:off x="4357686" y="5857892"/>
            <a:ext cx="1285884" cy="1000108"/>
          </a:xfrm>
          <a:prstGeom prst="star1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 (Arabic)" pitchFamily="26" charset="0"/>
              </a:rPr>
              <a:t>10</a:t>
            </a:r>
            <a:endParaRPr kumimoji="0" lang="ar-IQ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 (Arabic)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24041-068-f0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rt7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2473"/>
          <a:stretch>
            <a:fillRect/>
          </a:stretch>
        </p:blipFill>
        <p:spPr bwMode="auto">
          <a:xfrm>
            <a:off x="685800" y="3962400"/>
            <a:ext cx="3538538" cy="2368550"/>
          </a:xfrm>
          <a:prstGeom prst="rect">
            <a:avLst/>
          </a:prstGeom>
          <a:noFill/>
        </p:spPr>
      </p:pic>
      <p:pic>
        <p:nvPicPr>
          <p:cNvPr id="39939" name="Picture 3" descr="art8"/>
          <p:cNvPicPr>
            <a:picLocks noChangeAspect="1" noChangeArrowheads="1"/>
          </p:cNvPicPr>
          <p:nvPr/>
        </p:nvPicPr>
        <p:blipFill>
          <a:blip r:embed="rId3"/>
          <a:srcRect l="2473" b="7408"/>
          <a:stretch>
            <a:fillRect/>
          </a:stretch>
        </p:blipFill>
        <p:spPr bwMode="auto">
          <a:xfrm>
            <a:off x="4648200" y="3581400"/>
            <a:ext cx="3810000" cy="2590800"/>
          </a:xfrm>
          <a:prstGeom prst="rect">
            <a:avLst/>
          </a:prstGeom>
          <a:noFill/>
        </p:spPr>
      </p:pic>
      <p:pic>
        <p:nvPicPr>
          <p:cNvPr id="39940" name="Picture 4" descr="art9"/>
          <p:cNvPicPr>
            <a:picLocks noChangeAspect="1" noChangeArrowheads="1"/>
          </p:cNvPicPr>
          <p:nvPr/>
        </p:nvPicPr>
        <p:blipFill>
          <a:blip r:embed="rId4">
            <a:lum contrast="-12000"/>
          </a:blip>
          <a:srcRect b="3703"/>
          <a:stretch>
            <a:fillRect/>
          </a:stretch>
        </p:blipFill>
        <p:spPr bwMode="auto">
          <a:xfrm>
            <a:off x="4038600" y="685800"/>
            <a:ext cx="4114800" cy="2646363"/>
          </a:xfrm>
          <a:prstGeom prst="rect">
            <a:avLst/>
          </a:prstGeom>
          <a:noFill/>
        </p:spPr>
      </p:pic>
      <p:pic>
        <p:nvPicPr>
          <p:cNvPr id="39941" name="Picture 5" descr="art10"/>
          <p:cNvPicPr>
            <a:picLocks noChangeAspect="1" noChangeArrowheads="1"/>
          </p:cNvPicPr>
          <p:nvPr/>
        </p:nvPicPr>
        <p:blipFill>
          <a:blip r:embed="rId5"/>
          <a:srcRect r="3427" b="3555"/>
          <a:stretch>
            <a:fillRect/>
          </a:stretch>
        </p:blipFill>
        <p:spPr bwMode="auto">
          <a:xfrm>
            <a:off x="990600" y="533400"/>
            <a:ext cx="2590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2" y="0"/>
            <a:ext cx="8843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5072098" cy="50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b="1" dirty="0" smtClean="0">
                <a:solidFill>
                  <a:schemeClr val="tx2"/>
                </a:solidFill>
              </a:rPr>
              <a:t>Extra-</a:t>
            </a:r>
            <a:r>
              <a:rPr lang="en-US" sz="2800" b="1" dirty="0" err="1" smtClean="0">
                <a:solidFill>
                  <a:schemeClr val="tx2"/>
                </a:solidFill>
              </a:rPr>
              <a:t>articular</a:t>
            </a:r>
            <a:r>
              <a:rPr lang="en-US" sz="2800" b="1" dirty="0" smtClean="0">
                <a:solidFill>
                  <a:schemeClr val="tx2"/>
                </a:solidFill>
              </a:rPr>
              <a:t> manifestations</a:t>
            </a:r>
            <a:r>
              <a:rPr lang="en-US" sz="2800" b="0" dirty="0" smtClean="0">
                <a:solidFill>
                  <a:schemeClr val="tx2"/>
                </a:solidFill>
              </a:rPr>
              <a:t/>
            </a:r>
            <a:br>
              <a:rPr lang="en-US" sz="2800" b="0" dirty="0" smtClean="0">
                <a:solidFill>
                  <a:schemeClr val="tx2"/>
                </a:solidFill>
              </a:rPr>
            </a:br>
            <a:endParaRPr lang="ar-IQ" sz="2800" b="0" dirty="0">
              <a:solidFill>
                <a:schemeClr val="tx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43050"/>
            <a:ext cx="8243918" cy="4452950"/>
          </a:xfrm>
        </p:spPr>
        <p:txBody>
          <a:bodyPr>
            <a:normAutofit fontScale="92500" lnSpcReduction="10000"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/>
              <a:t> </a:t>
            </a:r>
            <a:r>
              <a:rPr lang="en-US" sz="2800" u="sng" dirty="0" smtClean="0"/>
              <a:t>Rheumatoid nodules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000" dirty="0" smtClean="0"/>
              <a:t>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Typically appear on extensor surfaces and pressure points (e.g.,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olecranon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process and Achilles tendon) but may also affect internal organs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Occur in approximately 25% of patients with RA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Associated with rheumatoid factor (RF)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seropositivity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more severe disease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Nodules are not specific for RA and can occur in other rheumatic diseases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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Methotrexate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can worsen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nodulosis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even as inflammatory joint disease improves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</a:t>
            </a:r>
            <a:endParaRPr lang="ar-IQ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www.health.com/health/static/hw/media/medical/hw/h9991510_002.jpg"/>
          <p:cNvPicPr>
            <a:picLocks noChangeAspect="1" noChangeArrowheads="1"/>
          </p:cNvPicPr>
          <p:nvPr/>
        </p:nvPicPr>
        <p:blipFill>
          <a:blip r:embed="rId2" cstate="print"/>
          <a:srcRect t="5882" b="8824"/>
          <a:stretch>
            <a:fillRect/>
          </a:stretch>
        </p:blipFill>
        <p:spPr bwMode="auto">
          <a:xfrm>
            <a:off x="5143504" y="214290"/>
            <a:ext cx="40004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5929354"/>
          </a:xfrm>
        </p:spPr>
        <p:txBody>
          <a:bodyPr>
            <a:normAutofit lnSpcReduction="10000"/>
          </a:bodyPr>
          <a:lstStyle/>
          <a:p>
            <a:pPr algn="l"/>
            <a:endParaRPr lang="en-US" sz="2400" dirty="0" smtClean="0"/>
          </a:p>
          <a:p>
            <a:pPr marL="0" indent="0" algn="l" rtl="0">
              <a:buClr>
                <a:srgbClr val="FF0000"/>
              </a:buClr>
              <a:buNone/>
            </a:pPr>
            <a:r>
              <a:rPr lang="en-US" sz="2800" u="sng" dirty="0" smtClean="0"/>
              <a:t>Ocular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/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Episcleritis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scleritis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scleromalacia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perforans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Keratoconjunctivitis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sicca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(secondary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Sjogren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syndrome)</a:t>
            </a:r>
          </a:p>
          <a:p>
            <a:pPr marL="0" indent="0" algn="l" rtl="0">
              <a:buClr>
                <a:srgbClr val="FF0000"/>
              </a:buCl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 Pulmonary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Pleural disease (effusions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exudative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pleural fluid glucose typically low)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Interstitial lung disease and fibrosis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Bronchiolitis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obliterans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Pulmonary nodules</a:t>
            </a:r>
          </a:p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 Single or multiple</a:t>
            </a:r>
          </a:p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 Nodules may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cavitate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pleural nodules cause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bronchopleural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fistulae</a:t>
            </a:r>
          </a:p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Caplan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disease (nodules with underlying RA and pneumoconiosis)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4" name="Picture 2" descr="http://cdn.nursingcrib.com/wp-content/uploads/sjogrensdi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60648"/>
            <a:ext cx="34289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980728"/>
            <a:ext cx="8172480" cy="5115272"/>
          </a:xfrm>
        </p:spPr>
        <p:txBody>
          <a:bodyPr>
            <a:normAutofit lnSpcReduction="10000"/>
          </a:bodyPr>
          <a:lstStyle/>
          <a:p>
            <a:pPr marL="0" indent="0" algn="l" rtl="0">
              <a:buClr>
                <a:srgbClr val="FF0000"/>
              </a:buCl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Cardiac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effusions are common but rarely symptomatic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Constrictive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myocarditis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conduction defects develop rarely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Hematologic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Anemia due to iron deficiency (NSAID-associated GI loss) and “chronic disease”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Felty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syndrome (RA associated with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splenomegaly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l" rtl="0">
              <a:buClr>
                <a:srgbClr val="00B0F0"/>
              </a:buCl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neutropenia, and leg ulcers)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Thrombocytosis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thrombocytopenia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Increased risk for non-Hodgkin lymphoma independent of tumor necrosis factor (TNF) inhibitor use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980728"/>
            <a:ext cx="8243918" cy="5115272"/>
          </a:xfrm>
        </p:spPr>
        <p:txBody>
          <a:bodyPr>
            <a:normAutofit/>
          </a:bodyPr>
          <a:lstStyle/>
          <a:p>
            <a:pPr marL="0" indent="0" algn="l" rtl="0">
              <a:buClr>
                <a:srgbClr val="FF0000"/>
              </a:buCl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Neurologic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Atlantoaxial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(C1-C2) instability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subluxation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may produce a cervical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myelopathy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Peripheral neuropathy Compression associated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synovitis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(e.g., carpal tunnel syndrome)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Ischemic associated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(e.g.,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mononeuritis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multiplex)</a:t>
            </a:r>
          </a:p>
          <a:p>
            <a:pPr marL="0" indent="0" algn="l" rtl="0">
              <a:buClr>
                <a:srgbClr val="FF000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Vasculitis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cutaneous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ulcers, visceral involvement,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mononeuritis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multiplex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Associated with high-titer RF and severe disease</a:t>
            </a:r>
          </a:p>
          <a:p>
            <a:pPr algn="l" rtl="0"/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700620"/>
          </a:xfrm>
        </p:spPr>
        <p:txBody>
          <a:bodyPr>
            <a:noAutofit/>
          </a:bodyPr>
          <a:lstStyle/>
          <a:p>
            <a:pPr algn="l" rtl="0"/>
            <a:r>
              <a:rPr lang="en-US" sz="5400" b="1" dirty="0" smtClean="0">
                <a:solidFill>
                  <a:schemeClr val="accent2"/>
                </a:solidFill>
                <a:latin typeface="Nueva Std Italic"/>
                <a:cs typeface="Nueva Std Italic"/>
              </a:rPr>
              <a:t>Diagnosis </a:t>
            </a:r>
            <a:r>
              <a:rPr lang="en-US" sz="5400" b="1" dirty="0">
                <a:solidFill>
                  <a:schemeClr val="accent2"/>
                </a:solidFill>
                <a:latin typeface="Nueva Std Italic"/>
                <a:cs typeface="Nueva Std Italic"/>
              </a:rPr>
              <a:t>RA</a:t>
            </a:r>
          </a:p>
        </p:txBody>
      </p:sp>
    </p:spTree>
    <p:extLst>
      <p:ext uri="{BB962C8B-B14F-4D97-AF65-F5344CB8AC3E}">
        <p14:creationId xmlns:p14="http://schemas.microsoft.com/office/powerpoint/2010/main" val="21722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64"/>
    </mc:Choice>
    <mc:Fallback xmlns="">
      <p:transition spd="slow" advTm="2966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908720"/>
            <a:ext cx="8183880" cy="7200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chemeClr val="tx1"/>
                </a:solidFill>
                <a:latin typeface="+mn-lt"/>
                <a:cs typeface="Nueva Std Italic"/>
              </a:rPr>
              <a:t>Overview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خماسي 11"/>
          <p:cNvSpPr/>
          <p:nvPr/>
        </p:nvSpPr>
        <p:spPr bwMode="auto">
          <a:xfrm>
            <a:off x="714348" y="1714488"/>
            <a:ext cx="7929618" cy="57150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00"/>
              </a:buClr>
            </a:pPr>
            <a:r>
              <a:rPr lang="en-US" sz="2400" dirty="0" smtClean="0">
                <a:latin typeface="Times New Roman" pitchFamily="18" charset="0"/>
                <a:cs typeface="Times New Roman (Arabic)" pitchFamily="26" charset="0"/>
              </a:rPr>
              <a:t>Definition of Rheumatoid Arthritis and prevalence</a:t>
            </a:r>
            <a:endParaRPr lang="ar-IQ" sz="2400" dirty="0" smtClean="0">
              <a:latin typeface="Times New Roman" pitchFamily="18" charset="0"/>
              <a:cs typeface="Times New Roman (Arabic)" pitchFamily="26" charset="0"/>
            </a:endParaRPr>
          </a:p>
        </p:txBody>
      </p:sp>
      <p:sp>
        <p:nvSpPr>
          <p:cNvPr id="13" name="خماسي 12"/>
          <p:cNvSpPr/>
          <p:nvPr/>
        </p:nvSpPr>
        <p:spPr bwMode="auto">
          <a:xfrm>
            <a:off x="714348" y="2500306"/>
            <a:ext cx="7500990" cy="50006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85750" indent="-285750" algn="l" rtl="0">
              <a:buClr>
                <a:srgbClr val="00FF00"/>
              </a:buClr>
            </a:pPr>
            <a:r>
              <a:rPr lang="en-US" sz="2400" dirty="0" smtClean="0"/>
              <a:t>What is the pathogenesis of RA?</a:t>
            </a:r>
            <a:endParaRPr lang="en-US" sz="2400" dirty="0"/>
          </a:p>
        </p:txBody>
      </p:sp>
      <p:sp>
        <p:nvSpPr>
          <p:cNvPr id="14" name="خماسي 13"/>
          <p:cNvSpPr/>
          <p:nvPr/>
        </p:nvSpPr>
        <p:spPr bwMode="auto">
          <a:xfrm>
            <a:off x="714348" y="4000504"/>
            <a:ext cx="5929354" cy="57150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85750" indent="-285750" algn="l" rtl="0">
              <a:buClr>
                <a:srgbClr val="00FF0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How do you diagnose RA?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خماسي 14"/>
          <p:cNvSpPr/>
          <p:nvPr/>
        </p:nvSpPr>
        <p:spPr bwMode="auto">
          <a:xfrm>
            <a:off x="714348" y="3214686"/>
            <a:ext cx="6572296" cy="57150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85750" indent="-285750" algn="l" rtl="0"/>
            <a:r>
              <a:rPr lang="en-US" sz="2400" dirty="0" smtClean="0"/>
              <a:t>What clinical manifestations ?</a:t>
            </a:r>
            <a:endParaRPr lang="en-US" sz="2400" dirty="0"/>
          </a:p>
        </p:txBody>
      </p:sp>
      <p:sp>
        <p:nvSpPr>
          <p:cNvPr id="16" name="خماسي 15"/>
          <p:cNvSpPr/>
          <p:nvPr/>
        </p:nvSpPr>
        <p:spPr bwMode="auto">
          <a:xfrm>
            <a:off x="714348" y="4857760"/>
            <a:ext cx="5072098" cy="57150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Current treatment</a:t>
            </a:r>
            <a:endParaRPr kumimoji="0" lang="ar-IQ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 (Arabic)" pitchFamily="26" charset="0"/>
            </a:endParaRPr>
          </a:p>
        </p:txBody>
      </p:sp>
      <p:sp>
        <p:nvSpPr>
          <p:cNvPr id="17" name="خماسي 16"/>
          <p:cNvSpPr/>
          <p:nvPr/>
        </p:nvSpPr>
        <p:spPr bwMode="auto">
          <a:xfrm>
            <a:off x="714348" y="5715016"/>
            <a:ext cx="442915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 (Arabic)" pitchFamily="26" charset="0"/>
              </a:rPr>
              <a:t>Prognosis</a:t>
            </a:r>
            <a:endParaRPr kumimoji="0" lang="ar-IQ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 (Arabic)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7"/>
    </mc:Choice>
    <mc:Fallback xmlns="">
      <p:transition spd="slow" advTm="2687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980728"/>
            <a:ext cx="8458200" cy="5877272"/>
          </a:xfrm>
        </p:spPr>
        <p:txBody>
          <a:bodyPr>
            <a:normAutofit/>
          </a:bodyPr>
          <a:lstStyle/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dirty="0" smtClean="0"/>
              <a:t>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presentation highly suggestive in classic cases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 History characterized by insidious onset</a:t>
            </a:r>
          </a:p>
          <a:p>
            <a:pPr marL="0" indent="0" algn="l" rtl="0">
              <a:buClr>
                <a:srgbClr val="00B0F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     Inflammatory manifestations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Physical examination reveals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Synovitis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, Symmetrical polyarthritis 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Renal and hepatic function normal unless the result of drug toxicity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Normochromic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normocytic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anemia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Elevated sedimentation rate and C-reactive protein</a:t>
            </a:r>
          </a:p>
          <a:p>
            <a:pPr algn="l" rtl="0"/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571480"/>
            <a:ext cx="79861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800" dirty="0">
                <a:cs typeface="Nueva Std Italic"/>
              </a:rPr>
              <a:t>Rheumatoid factor (RF)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1714487"/>
            <a:ext cx="6258560" cy="40011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sz="2000" dirty="0" smtClean="0"/>
              <a:t>Antibody reactive against Fc fragment of </a:t>
            </a:r>
            <a:r>
              <a:rPr lang="en-US" sz="2000" dirty="0" err="1" smtClean="0"/>
              <a:t>IgG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" y="2500306"/>
            <a:ext cx="7721600" cy="7078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sz="2000" dirty="0" smtClean="0"/>
              <a:t>70-85% of RA patients are ever seropositive for RF, and is associated with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5" y="3429000"/>
            <a:ext cx="5685202" cy="20159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lnSpc>
                <a:spcPts val="3000"/>
              </a:lnSpc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radiological abnormalities</a:t>
            </a:r>
          </a:p>
          <a:p>
            <a:pPr marL="285750" indent="-285750" algn="l" rtl="0">
              <a:lnSpc>
                <a:spcPts val="3000"/>
              </a:lnSpc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disease activity</a:t>
            </a:r>
          </a:p>
          <a:p>
            <a:pPr marL="285750" indent="-285750" algn="l" rtl="0">
              <a:lnSpc>
                <a:spcPts val="3000"/>
              </a:lnSpc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Worse functional ability</a:t>
            </a:r>
          </a:p>
          <a:p>
            <a:pPr marL="285750" indent="-285750" algn="l" rtl="0">
              <a:lnSpc>
                <a:spcPts val="3000"/>
              </a:lnSpc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extra-articular manifestations</a:t>
            </a:r>
          </a:p>
          <a:p>
            <a:pPr marL="285750" indent="-285750" algn="l" rtl="0">
              <a:lnSpc>
                <a:spcPts val="3000"/>
              </a:lnSpc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treatment with second line drugs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" y="5857892"/>
            <a:ext cx="7690449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specific for RA: chronic infections, cirrhosis, malignancies, other rheumatic diseases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66"/>
    </mc:Choice>
    <mc:Fallback xmlns="">
      <p:transition spd="slow" advTm="38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72400" cy="7143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Anti–cyclic </a:t>
            </a:r>
            <a:r>
              <a:rPr lang="en-US" sz="27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citrullinated</a:t>
            </a:r>
            <a:r>
              <a:rPr lang="en-US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peptide (anti-CCP) antibodies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484784"/>
            <a:ext cx="8458200" cy="4801736"/>
          </a:xfrm>
        </p:spPr>
        <p:txBody>
          <a:bodyPr>
            <a:normAutofit lnSpcReduction="10000"/>
          </a:bodyPr>
          <a:lstStyle/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/>
              <a:t>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Anti-CCP antibody is 68% to 80% sensitive and 98% specific for RA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Anti-CCP is more likely to be present in early RA than is RF</a:t>
            </a:r>
          </a:p>
          <a:p>
            <a:pPr algn="l" rtl="0">
              <a:buClr>
                <a:srgbClr val="FF0000"/>
              </a:buClr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Radiographic findings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</a:t>
            </a: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Only soft tissue swelling in early disease</a:t>
            </a: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Periarticular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osteopenia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Uniform joint space narrowing</a:t>
            </a: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Joint margin erosions</a:t>
            </a: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styloid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erosions</a:t>
            </a: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Atlantoaxial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(C1-C2) instability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subluxation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72008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0" dirty="0">
                <a:solidFill>
                  <a:prstClr val="black"/>
                </a:solidFill>
                <a:effectLst/>
              </a:rPr>
              <a:t>Radiographic findings</a:t>
            </a:r>
            <a:r>
              <a:rPr lang="ar-IQ" sz="2800" b="0" dirty="0">
                <a:solidFill>
                  <a:prstClr val="black"/>
                </a:solidFill>
                <a:effectLst/>
              </a:rPr>
              <a:t/>
            </a:r>
            <a:br>
              <a:rPr lang="ar-IQ" sz="2800" b="0" dirty="0">
                <a:solidFill>
                  <a:prstClr val="black"/>
                </a:solidFill>
                <a:effectLst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960440" cy="48245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60" y="1052736"/>
            <a:ext cx="42484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34963" y="117475"/>
            <a:ext cx="8809037" cy="657225"/>
          </a:xfrm>
        </p:spPr>
        <p:txBody>
          <a:bodyPr>
            <a:noAutofit/>
          </a:bodyPr>
          <a:lstStyle/>
          <a:p>
            <a:pPr algn="l" rtl="0" eaLnBrk="1" hangingPunct="1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eva Std Italic"/>
                <a:cs typeface="Nueva Std Italic"/>
              </a:rPr>
              <a:t>2010 ACR/EULAR classification criteria for RA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14349" y="928670"/>
            <a:ext cx="594466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A score of ≥6/10 is needed to classify 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333" y="1288815"/>
            <a:ext cx="797807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spcAft>
                <a:spcPct val="0"/>
              </a:spcAft>
              <a:tabLst>
                <a:tab pos="7315200" algn="ctr"/>
              </a:tabLst>
            </a:pP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Joint involvement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Score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large joint	0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2-10 large joints 	1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1-3 small joints (with or without involvement of large joints) 	2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4-10 small joints (with or without involvement of large joints) 	3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&gt;10 joints (at least 1 small joint)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333" y="2991556"/>
            <a:ext cx="7978074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spcAft>
                <a:spcPct val="0"/>
              </a:spcAft>
              <a:tabLst>
                <a:tab pos="7315200" algn="ctr"/>
              </a:tabLst>
            </a:pPr>
            <a:r>
              <a:rPr lang="en-US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Serology (at least 1 test result is </a:t>
            </a:r>
            <a:r>
              <a:rPr lang="en-US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needed)</a:t>
            </a:r>
            <a:endParaRPr lang="en-US" sz="1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Negative RF and negative ACPA 	0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Low-positive RF or low-positive ACPA 	2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High-positive RF or high-positive ACPA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333" y="4286256"/>
            <a:ext cx="7978074" cy="80021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spcAft>
                <a:spcPct val="0"/>
              </a:spcAft>
              <a:tabLst>
                <a:tab pos="7315200" algn="ctr"/>
              </a:tabLst>
            </a:pPr>
            <a:r>
              <a:rPr lang="en-US" b="1" u="sng" dirty="0" smtClean="0">
                <a:solidFill>
                  <a:schemeClr val="tx1"/>
                </a:solidFill>
              </a:rPr>
              <a:t>C</a:t>
            </a:r>
            <a:r>
              <a:rPr lang="en-US" b="1" u="sng" dirty="0">
                <a:solidFill>
                  <a:schemeClr val="tx1"/>
                </a:solidFill>
              </a:rPr>
              <a:t>. </a:t>
            </a:r>
            <a:r>
              <a:rPr lang="en-US" sz="1400" b="1" u="sng" dirty="0">
                <a:solidFill>
                  <a:schemeClr val="tx1"/>
                </a:solidFill>
              </a:rPr>
              <a:t>Acute-phase reactants (at least 1 test result is needed)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400" dirty="0">
                <a:solidFill>
                  <a:schemeClr val="tx1"/>
                </a:solidFill>
              </a:rPr>
              <a:t>Normal CRP and normal ESR 	0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400" dirty="0">
                <a:solidFill>
                  <a:schemeClr val="tx1"/>
                </a:solidFill>
              </a:rPr>
              <a:t>Abnormal CRP or abnormal ESR </a:t>
            </a:r>
            <a:r>
              <a:rPr lang="en-US" sz="1400" dirty="0"/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333" y="5286388"/>
            <a:ext cx="7978074" cy="738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spcAft>
                <a:spcPct val="0"/>
              </a:spcAft>
              <a:tabLst>
                <a:tab pos="7315200" algn="ctr"/>
              </a:tabLst>
            </a:pPr>
            <a:r>
              <a:rPr lang="en-US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Duration of symptoms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&lt;6 weeks 	0</a:t>
            </a:r>
          </a:p>
          <a:p>
            <a:pPr lvl="1" algn="l" rtl="0">
              <a:spcAft>
                <a:spcPct val="0"/>
              </a:spcAft>
              <a:buFont typeface="Wingdings" charset="2"/>
              <a:buChar char="v"/>
              <a:tabLst>
                <a:tab pos="7315200" algn="ctr"/>
              </a:tabLst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≥6 weeks 	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8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31"/>
    </mc:Choice>
    <mc:Fallback xmlns="">
      <p:transition spd="slow" advTm="1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smtClean="0"/>
              <a:t>Assessing Disease Activity in RA, Part 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12011" y="630238"/>
            <a:ext cx="4908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eva Std Italic"/>
                <a:cs typeface="Nueva Std Italic"/>
              </a:rPr>
              <a:t>Assessing Disease Activity in RA</a:t>
            </a:r>
            <a:endParaRPr lang="en-US" sz="3200" dirty="0">
              <a:solidFill>
                <a:schemeClr val="accent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ueva Std Italic"/>
              <a:cs typeface="Nueva Std Italic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63140"/>
              </p:ext>
            </p:extLst>
          </p:nvPr>
        </p:nvGraphicFramePr>
        <p:xfrm>
          <a:off x="474135" y="2095500"/>
          <a:ext cx="8212665" cy="37207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2533"/>
                <a:gridCol w="1642533"/>
                <a:gridCol w="1642533"/>
                <a:gridCol w="1642533"/>
                <a:gridCol w="1642533"/>
              </a:tblGrid>
              <a:tr h="5203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Remission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203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DAS28 </a:t>
                      </a:r>
                    </a:p>
                    <a:p>
                      <a:pPr algn="ctr"/>
                      <a:r>
                        <a:rPr lang="en-US" dirty="0" smtClean="0"/>
                        <a:t>(range, 0-9.4)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&lt; 2.6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≥ 2.6 to &lt; 3.2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≥ 3.2 to ≥ 5.1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≥ 5.1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203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 or PAS-II</a:t>
                      </a:r>
                      <a:r>
                        <a:rPr lang="en-US" baseline="0" dirty="0" smtClean="0"/>
                        <a:t> (range, 0-10)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0 to 0.25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0.26 to 3.7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3.71 to &lt; 8.0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≥ 8.0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203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CDAI </a:t>
                      </a:r>
                    </a:p>
                    <a:p>
                      <a:pPr algn="ctr"/>
                      <a:r>
                        <a:rPr lang="en-US" dirty="0" smtClean="0"/>
                        <a:t>(range, 0-76)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≤ 2.8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2.8 to 10.0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10.0 to 22.0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22.0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203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RAPID 3 </a:t>
                      </a:r>
                    </a:p>
                    <a:p>
                      <a:pPr algn="ctr"/>
                      <a:r>
                        <a:rPr lang="en-US" dirty="0" smtClean="0"/>
                        <a:t>(range, 0-30)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0 to 3.0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3.0 to 6.0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6.0 to 12.0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12.0 to 30.0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203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SDAI </a:t>
                      </a:r>
                    </a:p>
                    <a:p>
                      <a:pPr algn="ctr"/>
                      <a:r>
                        <a:rPr lang="en-US" dirty="0" smtClean="0"/>
                        <a:t>(range, 0-86)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≤ 3.3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3.3 to ≤ 11.0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11.0 to ≤ 26.0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&gt; 26.0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3001" y="1726168"/>
            <a:ext cx="263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Level of Disease Activity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0"/>
    </mc:Choice>
    <mc:Fallback xmlns="">
      <p:transition spd="slow" advTm="315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/>
          <a:lstStyle/>
          <a:p>
            <a:pPr algn="l" rtl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00B0F0"/>
              </a:buClr>
              <a:buFont typeface="Wingdings 2" pitchFamily="18" charset="2"/>
              <a:buChar char="Ã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Agents that are effective in controlling the signs and symptoms of RA, but have no effect on disease progression</a:t>
            </a:r>
          </a:p>
          <a:p>
            <a:pPr algn="l" rtl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00B0F0"/>
              </a:buClr>
              <a:buFont typeface="Wingdings 2" pitchFamily="18" charset="2"/>
              <a:buChar char="Ã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 algn="l" rtl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00B0F0"/>
              </a:buClr>
              <a:buFont typeface="Wingdings 2" pitchFamily="18" charset="2"/>
              <a:buChar char="Ã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NSAIDs reduce inflammation and pain</a:t>
            </a:r>
          </a:p>
          <a:p>
            <a:pPr lvl="1" algn="l" rtl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00B0F0"/>
              </a:buClr>
              <a:buFont typeface="Wingdings 2" pitchFamily="18" charset="2"/>
              <a:buChar char="Ã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COX-2 inhibitors are similar to NSAIDs, but with improved GI safety and tolerability and higher cardiac side effects</a:t>
            </a:r>
          </a:p>
          <a:p>
            <a:pPr lvl="1" algn="l" rtl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00B0F0"/>
              </a:buClr>
              <a:buFont typeface="Wingdings 2" pitchFamily="18" charset="2"/>
              <a:buChar char="Ã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rtl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00B0F0"/>
              </a:buClr>
              <a:buFont typeface="Wingdings 2" pitchFamily="18" charset="2"/>
              <a:buChar char="Ã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Corticosteroids have anti-inflammatory and </a:t>
            </a:r>
            <a:r>
              <a:rPr lang="en-US" sz="1800" dirty="0" err="1" smtClean="0">
                <a:solidFill>
                  <a:schemeClr val="tx1"/>
                </a:solidFill>
              </a:rPr>
              <a:t>immunoregulatory</a:t>
            </a:r>
            <a:r>
              <a:rPr lang="en-US" sz="1800" dirty="0" smtClean="0">
                <a:solidFill>
                  <a:schemeClr val="tx1"/>
                </a:solidFill>
              </a:rPr>
              <a:t> activity, but nominal disease-modifying capability</a:t>
            </a:r>
          </a:p>
          <a:p>
            <a:pPr algn="l" rtl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00B0F0"/>
              </a:buClr>
              <a:buFont typeface="Wingdings 2" pitchFamily="18" charset="2"/>
              <a:buChar char="Ã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rtl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00B0F0"/>
              </a:buClr>
              <a:buFont typeface="Wingdings 2" pitchFamily="18" charset="2"/>
              <a:buChar char="Ã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DMARDs impact the signs, symptoms, and disease progression of RA, as well as improve the quality of life and functionality of the patient</a:t>
            </a:r>
          </a:p>
          <a:p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6680216" cy="7381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eva Std Italic"/>
                <a:cs typeface="Nueva Std Italic"/>
              </a:rPr>
              <a:t>RA: Current Pharmacologic therapy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7784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RA: Disease Modifying therapies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0167" y="1449917"/>
            <a:ext cx="7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u="sng" smtClean="0"/>
              <a:t>Cs </a:t>
            </a:r>
            <a:r>
              <a:rPr lang="en-US" sz="2000" u="sng" dirty="0" smtClean="0"/>
              <a:t>DMARDs			Biological DMARDS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10167" y="1850027"/>
            <a:ext cx="766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i="1" dirty="0" smtClean="0"/>
              <a:t>For example</a:t>
            </a:r>
            <a:r>
              <a:rPr lang="en-US" i="1" dirty="0" smtClean="0">
                <a:solidFill>
                  <a:schemeClr val="accent2"/>
                </a:solidFill>
              </a:rPr>
              <a:t>					</a:t>
            </a:r>
            <a:r>
              <a:rPr lang="en-US" i="1" dirty="0" smtClean="0"/>
              <a:t>For example</a:t>
            </a:r>
          </a:p>
          <a:p>
            <a:pPr algn="l" rtl="0"/>
            <a:endParaRPr lang="en-US" i="1" dirty="0" smtClean="0"/>
          </a:p>
          <a:p>
            <a:pPr marL="742950" lvl="1" indent="-285750" algn="l" rtl="0">
              <a:buFont typeface="Wingdings" charset="2"/>
              <a:buChar char="v"/>
            </a:pPr>
            <a:r>
              <a:rPr lang="en-US" dirty="0" smtClean="0"/>
              <a:t>Methotrexate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5249" y="2831584"/>
            <a:ext cx="268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err="1" smtClean="0"/>
              <a:t>Leflunomide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5249" y="3237415"/>
            <a:ext cx="271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smtClean="0"/>
              <a:t>Sulfasalazine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5248" y="3894328"/>
            <a:ext cx="299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err="1" smtClean="0"/>
              <a:t>Hydroxychloroquine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5333" y="2403087"/>
            <a:ext cx="39687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smtClean="0"/>
              <a:t>TNF antagonists</a:t>
            </a:r>
          </a:p>
          <a:p>
            <a:pPr marL="742950" lvl="1" indent="-285750"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1600" dirty="0" smtClean="0"/>
              <a:t>Etanercept (Enbrel®)</a:t>
            </a:r>
          </a:p>
          <a:p>
            <a:pPr marL="742950" lvl="1" indent="-285750"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1600" dirty="0" smtClean="0"/>
              <a:t>Adalimumab (Humira®)</a:t>
            </a:r>
          </a:p>
          <a:p>
            <a:pPr marL="742950" lvl="1" indent="-285750"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1600" dirty="0" smtClean="0"/>
              <a:t>Infliximab (Remicade®)</a:t>
            </a:r>
          </a:p>
          <a:p>
            <a:pPr marL="742950" lvl="1" indent="-285750"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1600" dirty="0" smtClean="0"/>
              <a:t>Certolisumab</a:t>
            </a:r>
            <a:r>
              <a:rPr lang="en-US" sz="1600" dirty="0"/>
              <a:t> </a:t>
            </a:r>
            <a:r>
              <a:rPr lang="en-US" sz="1600" dirty="0" smtClean="0"/>
              <a:t>pegol (Cimzia®)</a:t>
            </a:r>
          </a:p>
          <a:p>
            <a:pPr marL="742950" lvl="1" indent="-285750"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1600" dirty="0" smtClean="0"/>
              <a:t>Golimumab (Simponi®)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5333" y="424391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err="1" smtClean="0"/>
              <a:t>Abatacept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5333" y="4700085"/>
            <a:ext cx="282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smtClean="0"/>
              <a:t>Rituximab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5249" y="4700085"/>
            <a:ext cx="207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smtClean="0"/>
              <a:t>Azathioprine, cyclosporine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5332" y="5161750"/>
            <a:ext cx="352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err="1" smtClean="0"/>
              <a:t>Tocilizumab</a:t>
            </a:r>
            <a:r>
              <a:rPr lang="en-US" dirty="0" smtClean="0"/>
              <a:t> (</a:t>
            </a:r>
            <a:r>
              <a:rPr lang="en-US" dirty="0" err="1" smtClean="0"/>
              <a:t>Actemra</a:t>
            </a:r>
            <a:r>
              <a:rPr lang="en-US" dirty="0" smtClean="0"/>
              <a:t>®)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5333" y="5628773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dirty="0" err="1" smtClean="0"/>
              <a:t>Tofacitinib</a:t>
            </a:r>
            <a:r>
              <a:rPr lang="en-US" dirty="0" smtClean="0"/>
              <a:t> (</a:t>
            </a:r>
            <a:r>
              <a:rPr lang="en-US" dirty="0" err="1" smtClean="0"/>
              <a:t>Xeljanz</a:t>
            </a:r>
            <a:r>
              <a:rPr lang="en-US" dirty="0" smtClean="0"/>
              <a:t>®)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99"/>
    </mc:Choice>
    <mc:Fallback xmlns="">
      <p:transition spd="slow" advTm="11039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E719947-F064-495F-82CF-235FDB68D8DC}"/>
              </a:ext>
            </a:extLst>
          </p:cNvPr>
          <p:cNvSpPr/>
          <p:nvPr/>
        </p:nvSpPr>
        <p:spPr>
          <a:xfrm>
            <a:off x="5290186" y="2344168"/>
            <a:ext cx="3738224" cy="1503932"/>
          </a:xfrm>
          <a:prstGeom prst="rect">
            <a:avLst/>
          </a:prstGeom>
          <a:solidFill>
            <a:srgbClr val="79A8A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5" rtl="0">
              <a:defRPr/>
            </a:pP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46646B-5D76-48DA-81BC-7FA4197345C3}"/>
              </a:ext>
            </a:extLst>
          </p:cNvPr>
          <p:cNvSpPr/>
          <p:nvPr/>
        </p:nvSpPr>
        <p:spPr>
          <a:xfrm>
            <a:off x="57151" y="2247900"/>
            <a:ext cx="4663471" cy="1580136"/>
          </a:xfrm>
          <a:prstGeom prst="rect">
            <a:avLst/>
          </a:prstGeom>
          <a:solidFill>
            <a:srgbClr val="B2AD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5" rtl="0">
              <a:defRPr/>
            </a:pP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71B280-DAC3-4BA2-83AD-7B25CDDABF6E}"/>
              </a:ext>
            </a:extLst>
          </p:cNvPr>
          <p:cNvSpPr/>
          <p:nvPr/>
        </p:nvSpPr>
        <p:spPr>
          <a:xfrm>
            <a:off x="1067120" y="3940494"/>
            <a:ext cx="6473741" cy="113632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5" rtl="0">
              <a:defRPr/>
            </a:pP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Treatment: Targeted Therapies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75599" y="2552703"/>
            <a:ext cx="1091133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1998 </a:t>
            </a:r>
            <a:br>
              <a:rPr lang="en-US" sz="2000" b="1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Etanercept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9267" y="3871912"/>
            <a:ext cx="9076135" cy="0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5591" y="2667000"/>
            <a:ext cx="102870" cy="1273492"/>
            <a:chOff x="458921" y="3762375"/>
            <a:chExt cx="137160" cy="1273492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 flipV="1">
              <a:off x="527501" y="3762375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58921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46926" y="2667000"/>
            <a:ext cx="102870" cy="1273492"/>
            <a:chOff x="2319805" y="3762375"/>
            <a:chExt cx="137160" cy="1273492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2388385" y="3762375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319805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14600" y="3803332"/>
            <a:ext cx="102870" cy="1279038"/>
            <a:chOff x="3715468" y="4898707"/>
            <a:chExt cx="137160" cy="1279038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3784048" y="4970060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715468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376441" y="3797778"/>
            <a:ext cx="102870" cy="1279038"/>
            <a:chOff x="5576352" y="4898707"/>
            <a:chExt cx="137160" cy="1279038"/>
          </a:xfrm>
        </p:grpSpPr>
        <p:cxnSp>
          <p:nvCxnSpPr>
            <p:cNvPr id="64" name="Straight Connector 63"/>
            <p:cNvCxnSpPr>
              <a:cxnSpLocks/>
            </p:cNvCxnSpPr>
            <p:nvPr/>
          </p:nvCxnSpPr>
          <p:spPr>
            <a:xfrm>
              <a:off x="5644932" y="4970060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5576352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918669" y="3803332"/>
            <a:ext cx="102870" cy="1279038"/>
            <a:chOff x="6972015" y="4898707"/>
            <a:chExt cx="137160" cy="1279038"/>
          </a:xfrm>
        </p:grpSpPr>
        <p:cxnSp>
          <p:nvCxnSpPr>
            <p:cNvPr id="70" name="Straight Connector 69"/>
            <p:cNvCxnSpPr>
              <a:cxnSpLocks/>
            </p:cNvCxnSpPr>
            <p:nvPr/>
          </p:nvCxnSpPr>
          <p:spPr>
            <a:xfrm>
              <a:off x="7040595" y="4970060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972015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4" name="Content Placeholder 2"/>
          <p:cNvSpPr txBox="1">
            <a:spLocks/>
          </p:cNvSpPr>
          <p:nvPr/>
        </p:nvSpPr>
        <p:spPr>
          <a:xfrm>
            <a:off x="638932" y="3162303"/>
            <a:ext cx="1000980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1999</a:t>
            </a:r>
            <a:r>
              <a:rPr lang="en-US" sz="2000" dirty="0">
                <a:solidFill>
                  <a:srgbClr val="121316"/>
                </a:solidFill>
              </a:rPr>
              <a:t> </a:t>
            </a:r>
            <a:br>
              <a:rPr lang="en-US" sz="2000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Infliximab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5327664" y="2515321"/>
            <a:ext cx="1040862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2012 </a:t>
            </a:r>
            <a:br>
              <a:rPr lang="en-US" sz="2000" b="1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Tofacitinib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1706935" y="2667003"/>
            <a:ext cx="1241045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2002 </a:t>
            </a:r>
            <a:br>
              <a:rPr lang="en-US" sz="2000" b="1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Adalimumab</a:t>
            </a: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2571750" y="4436042"/>
            <a:ext cx="1035348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0000"/>
                </a:solidFill>
              </a:rPr>
              <a:t>2005 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Abatacept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3275889" y="3958137"/>
            <a:ext cx="1023037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2006</a:t>
            </a:r>
            <a:r>
              <a:rPr lang="en-US" sz="2000" dirty="0">
                <a:solidFill>
                  <a:srgbClr val="121316"/>
                </a:solidFill>
              </a:rPr>
              <a:t> </a:t>
            </a:r>
            <a:br>
              <a:rPr lang="en-US" sz="2000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Rituximab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260086" y="2884705"/>
            <a:ext cx="1294137" cy="89255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2009 </a:t>
            </a:r>
            <a:br>
              <a:rPr lang="en-US" sz="2000" b="1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Golimumab </a:t>
            </a:r>
            <a:br>
              <a:rPr lang="en-US" sz="1600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Certolizumab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814704" y="4440619"/>
            <a:ext cx="1157689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2010 </a:t>
            </a:r>
            <a:br>
              <a:rPr lang="en-US" sz="2000" b="1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Tocilizumab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587156" y="2667000"/>
            <a:ext cx="102870" cy="1273492"/>
            <a:chOff x="10393496" y="3762375"/>
            <a:chExt cx="137160" cy="1273492"/>
          </a:xfrm>
        </p:grpSpPr>
        <p:cxnSp>
          <p:nvCxnSpPr>
            <p:cNvPr id="82" name="Straight Connector 81"/>
            <p:cNvCxnSpPr>
              <a:cxnSpLocks/>
            </p:cNvCxnSpPr>
            <p:nvPr/>
          </p:nvCxnSpPr>
          <p:spPr>
            <a:xfrm flipV="1">
              <a:off x="10462076" y="3762375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10393496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4" name="Content Placeholder 2"/>
          <p:cNvSpPr txBox="1">
            <a:spLocks/>
          </p:cNvSpPr>
          <p:nvPr/>
        </p:nvSpPr>
        <p:spPr>
          <a:xfrm>
            <a:off x="6646801" y="2592172"/>
            <a:ext cx="1023037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2018 </a:t>
            </a:r>
            <a:r>
              <a:rPr lang="en-US" sz="2000" dirty="0">
                <a:solidFill>
                  <a:srgbClr val="121316"/>
                </a:solidFill>
              </a:rPr>
              <a:t/>
            </a:r>
            <a:br>
              <a:rPr lang="en-US" sz="2000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Baricitinib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97472484-82E2-0141-807A-76B163E35B75}"/>
              </a:ext>
            </a:extLst>
          </p:cNvPr>
          <p:cNvGrpSpPr/>
          <p:nvPr/>
        </p:nvGrpSpPr>
        <p:grpSpPr>
          <a:xfrm rot="10800000">
            <a:off x="6278145" y="3803408"/>
            <a:ext cx="102870" cy="1273492"/>
            <a:chOff x="6041573" y="3762375"/>
            <a:chExt cx="137160" cy="127349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FDB82BF-F9B9-CD41-B60F-3ACEE1009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0153" y="3762375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A1463F54-0563-304F-B7FD-9200E4ED8AA3}"/>
                </a:ext>
              </a:extLst>
            </p:cNvPr>
            <p:cNvSpPr/>
            <p:nvPr/>
          </p:nvSpPr>
          <p:spPr>
            <a:xfrm>
              <a:off x="6041573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xmlns="" id="{53FDD589-BA21-6648-8F95-A291CC26278F}"/>
              </a:ext>
            </a:extLst>
          </p:cNvPr>
          <p:cNvSpPr txBox="1">
            <a:spLocks/>
          </p:cNvSpPr>
          <p:nvPr/>
        </p:nvSpPr>
        <p:spPr>
          <a:xfrm>
            <a:off x="6279979" y="4346525"/>
            <a:ext cx="1018227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2017 </a:t>
            </a:r>
            <a:br>
              <a:rPr lang="en-US" sz="2000" b="1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Sarilumab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8F90B5BF-ABD7-0D46-87C3-233CC5EA1B01}"/>
              </a:ext>
            </a:extLst>
          </p:cNvPr>
          <p:cNvSpPr txBox="1">
            <a:spLocks/>
          </p:cNvSpPr>
          <p:nvPr/>
        </p:nvSpPr>
        <p:spPr>
          <a:xfrm>
            <a:off x="1414643" y="4391443"/>
            <a:ext cx="921021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21316"/>
                </a:solidFill>
              </a:rPr>
              <a:t>2001</a:t>
            </a:r>
            <a:br>
              <a:rPr lang="en-US" sz="2000" b="1" dirty="0">
                <a:solidFill>
                  <a:srgbClr val="121316"/>
                </a:solidFill>
              </a:rPr>
            </a:br>
            <a:r>
              <a:rPr lang="en-US" sz="1600" dirty="0">
                <a:solidFill>
                  <a:srgbClr val="121316"/>
                </a:solidFill>
              </a:rPr>
              <a:t>Anakinra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1AE3B1-AD52-4DDD-A7F0-BD32C831EBE5}"/>
              </a:ext>
            </a:extLst>
          </p:cNvPr>
          <p:cNvSpPr txBox="1"/>
          <p:nvPr/>
        </p:nvSpPr>
        <p:spPr>
          <a:xfrm>
            <a:off x="1067121" y="1647948"/>
            <a:ext cx="2171692" cy="43088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1015935" rtl="0">
              <a:defRPr/>
            </a:pPr>
            <a:r>
              <a:rPr lang="en-US" sz="2200" dirty="0">
                <a:solidFill>
                  <a:srgbClr val="FFFFFF"/>
                </a:solidFill>
                <a:cs typeface="Calibri" panose="020F0502020204030204" pitchFamily="34" charset="0"/>
              </a:rPr>
              <a:t>TNF Biologics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971967-21E1-43D1-A768-D8A34513E076}"/>
              </a:ext>
            </a:extLst>
          </p:cNvPr>
          <p:cNvSpPr txBox="1"/>
          <p:nvPr/>
        </p:nvSpPr>
        <p:spPr>
          <a:xfrm>
            <a:off x="3840711" y="5309540"/>
            <a:ext cx="2171692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defTabSz="1015935" rtl="0">
              <a:defRPr/>
            </a:pPr>
            <a:r>
              <a:rPr lang="en-US" sz="2200" dirty="0">
                <a:solidFill>
                  <a:srgbClr val="FFFFFF"/>
                </a:solidFill>
                <a:cs typeface="Calibri" panose="020F0502020204030204" pitchFamily="34" charset="0"/>
              </a:rPr>
              <a:t>Non-TNF Biologics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4FC85-1F5A-4027-87F6-F8E70F8C3BCB}"/>
              </a:ext>
            </a:extLst>
          </p:cNvPr>
          <p:cNvSpPr txBox="1"/>
          <p:nvPr/>
        </p:nvSpPr>
        <p:spPr>
          <a:xfrm>
            <a:off x="5848095" y="1649272"/>
            <a:ext cx="2171692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015935" rtl="0">
              <a:defRPr/>
            </a:pPr>
            <a:r>
              <a:rPr lang="en-US" sz="2200" dirty="0">
                <a:solidFill>
                  <a:srgbClr val="FFFFFF"/>
                </a:solidFill>
                <a:cs typeface="Calibri" panose="020F0502020204030204" pitchFamily="34" charset="0"/>
              </a:rPr>
              <a:t>JAK Inhibitors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A36184FC-74FD-4A11-B7F6-01C62F99E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4" y="5834920"/>
            <a:ext cx="5890022" cy="830997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015935" rtl="0"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Etanercept PI. 2. Infliximab PI</a:t>
            </a:r>
            <a:r>
              <a:rPr lang="es-ES" sz="11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3. Anakinra PI. 4. Adalimumab PI</a:t>
            </a:r>
            <a:r>
              <a:rPr lang="sv-SE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5. Abatacept PI. 6. Rituximab PI. </a:t>
            </a:r>
            <a:br>
              <a:rPr lang="sv-SE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sv-SE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7. Golimumab PI. 8. Certolizumab PI. 9. Toclilizumab PI. 10. Tofacitinib PI. 11. Sarilumab PI. 12. Baricitinib PI. 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B91F1847-AB1F-4901-A57B-0B83289EC5FE}"/>
              </a:ext>
            </a:extLst>
          </p:cNvPr>
          <p:cNvGrpSpPr/>
          <p:nvPr/>
        </p:nvGrpSpPr>
        <p:grpSpPr>
          <a:xfrm>
            <a:off x="4629150" y="2667000"/>
            <a:ext cx="102870" cy="1273492"/>
            <a:chOff x="6041573" y="3762375"/>
            <a:chExt cx="137160" cy="127349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3FB6310F-8B3E-4DBC-87AB-636357D71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0153" y="3762375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B4063DF1-B982-4D9D-BDC7-2C0CCC504412}"/>
                </a:ext>
              </a:extLst>
            </p:cNvPr>
            <p:cNvSpPr/>
            <p:nvPr/>
          </p:nvSpPr>
          <p:spPr>
            <a:xfrm>
              <a:off x="6041573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D6003176-F690-4265-A887-3EF746C7A835}"/>
              </a:ext>
            </a:extLst>
          </p:cNvPr>
          <p:cNvGrpSpPr/>
          <p:nvPr/>
        </p:nvGrpSpPr>
        <p:grpSpPr>
          <a:xfrm>
            <a:off x="5281977" y="2650808"/>
            <a:ext cx="102870" cy="1273492"/>
            <a:chOff x="6041573" y="3762375"/>
            <a:chExt cx="137160" cy="127349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90DFF83A-3593-4B58-A782-EC2CA33C1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0153" y="3762375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5726A654-35FE-480A-AB26-FFAB633231CA}"/>
                </a:ext>
              </a:extLst>
            </p:cNvPr>
            <p:cNvSpPr/>
            <p:nvPr/>
          </p:nvSpPr>
          <p:spPr>
            <a:xfrm>
              <a:off x="6041573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24ADEA19-1342-4FF9-8119-D38C53718C56}"/>
              </a:ext>
            </a:extLst>
          </p:cNvPr>
          <p:cNvGrpSpPr/>
          <p:nvPr/>
        </p:nvGrpSpPr>
        <p:grpSpPr>
          <a:xfrm>
            <a:off x="3268980" y="3788262"/>
            <a:ext cx="102870" cy="1279038"/>
            <a:chOff x="3715468" y="4898707"/>
            <a:chExt cx="137160" cy="127903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715D3645-AE22-4D17-A22F-438828D35D05}"/>
                </a:ext>
              </a:extLst>
            </p:cNvPr>
            <p:cNvCxnSpPr>
              <a:cxnSpLocks/>
            </p:cNvCxnSpPr>
            <p:nvPr/>
          </p:nvCxnSpPr>
          <p:spPr>
            <a:xfrm>
              <a:off x="3784048" y="4970060"/>
              <a:ext cx="0" cy="12076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9C708651-B181-40F7-9E6A-76BA46A992AB}"/>
                </a:ext>
              </a:extLst>
            </p:cNvPr>
            <p:cNvSpPr/>
            <p:nvPr/>
          </p:nvSpPr>
          <p:spPr>
            <a:xfrm>
              <a:off x="3715468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CA50F55-D339-4F60-A170-2A05D6527D80}"/>
              </a:ext>
            </a:extLst>
          </p:cNvPr>
          <p:cNvGrpSpPr/>
          <p:nvPr/>
        </p:nvGrpSpPr>
        <p:grpSpPr>
          <a:xfrm>
            <a:off x="7172586" y="3242594"/>
            <a:ext cx="102870" cy="697898"/>
            <a:chOff x="10393496" y="4337969"/>
            <a:chExt cx="137160" cy="69789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73D3404E-E5CF-4CDD-9F2D-D829E94C3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2076" y="4337969"/>
              <a:ext cx="0" cy="6817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66E1F7B0-D861-4482-9024-71DCCD0194DE}"/>
                </a:ext>
              </a:extLst>
            </p:cNvPr>
            <p:cNvSpPr/>
            <p:nvPr/>
          </p:nvSpPr>
          <p:spPr>
            <a:xfrm>
              <a:off x="10393496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F95FFF61-B39F-448E-B877-2202F6E4A83B}"/>
              </a:ext>
            </a:extLst>
          </p:cNvPr>
          <p:cNvSpPr txBox="1">
            <a:spLocks/>
          </p:cNvSpPr>
          <p:nvPr/>
        </p:nvSpPr>
        <p:spPr>
          <a:xfrm>
            <a:off x="7232230" y="3201772"/>
            <a:ext cx="1156194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rgbClr val="121316"/>
                </a:solidFill>
              </a:rPr>
              <a:t>2019 </a:t>
            </a:r>
            <a:r>
              <a:rPr lang="en-US" sz="1400" dirty="0">
                <a:solidFill>
                  <a:srgbClr val="121316"/>
                </a:solidFill>
              </a:rPr>
              <a:t/>
            </a:r>
            <a:br>
              <a:rPr lang="en-US" sz="1400" dirty="0">
                <a:solidFill>
                  <a:srgbClr val="121316"/>
                </a:solidFill>
              </a:rPr>
            </a:br>
            <a:r>
              <a:rPr lang="en-US" sz="1200" dirty="0">
                <a:solidFill>
                  <a:srgbClr val="121316"/>
                </a:solidFill>
              </a:rPr>
              <a:t>Upadacitinib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B1E729B-5507-4B7D-91A8-35D7993758C4}"/>
              </a:ext>
            </a:extLst>
          </p:cNvPr>
          <p:cNvGrpSpPr/>
          <p:nvPr/>
        </p:nvGrpSpPr>
        <p:grpSpPr>
          <a:xfrm>
            <a:off x="8082335" y="3238500"/>
            <a:ext cx="102870" cy="697898"/>
            <a:chOff x="10393496" y="4337969"/>
            <a:chExt cx="137160" cy="697898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DE1C9A31-66F5-4291-B2B6-9E4C276E2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2076" y="4337969"/>
              <a:ext cx="0" cy="6817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DBD24604-D093-4D44-B7F3-24E064C288C0}"/>
                </a:ext>
              </a:extLst>
            </p:cNvPr>
            <p:cNvSpPr/>
            <p:nvPr/>
          </p:nvSpPr>
          <p:spPr>
            <a:xfrm>
              <a:off x="10393496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A1110F91-31BE-4445-8D11-2990866969BC}"/>
              </a:ext>
            </a:extLst>
          </p:cNvPr>
          <p:cNvGrpSpPr/>
          <p:nvPr/>
        </p:nvGrpSpPr>
        <p:grpSpPr>
          <a:xfrm>
            <a:off x="600941" y="3225800"/>
            <a:ext cx="102870" cy="697898"/>
            <a:chOff x="10393496" y="4337969"/>
            <a:chExt cx="137160" cy="697898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7254618F-A158-455F-B0C2-7E7E32CD7E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2076" y="4337969"/>
              <a:ext cx="0" cy="6817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F9DFAD3B-1446-4B09-A50C-71856850AFAB}"/>
                </a:ext>
              </a:extLst>
            </p:cNvPr>
            <p:cNvSpPr/>
            <p:nvPr/>
          </p:nvSpPr>
          <p:spPr>
            <a:xfrm>
              <a:off x="10393496" y="489870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2645D323-C727-4ADE-8B59-A11678082081}"/>
              </a:ext>
            </a:extLst>
          </p:cNvPr>
          <p:cNvSpPr txBox="1">
            <a:spLocks/>
          </p:cNvSpPr>
          <p:nvPr/>
        </p:nvSpPr>
        <p:spPr>
          <a:xfrm>
            <a:off x="8161755" y="3187465"/>
            <a:ext cx="947695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06372"/>
              </a:buClr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rgbClr val="121316"/>
                </a:solidFill>
              </a:rPr>
              <a:t>2020 (EU) </a:t>
            </a:r>
            <a:r>
              <a:rPr lang="en-US" sz="1400" dirty="0">
                <a:solidFill>
                  <a:srgbClr val="121316"/>
                </a:solidFill>
              </a:rPr>
              <a:t/>
            </a:r>
            <a:br>
              <a:rPr lang="en-US" sz="1400" dirty="0">
                <a:solidFill>
                  <a:srgbClr val="121316"/>
                </a:solidFill>
              </a:rPr>
            </a:br>
            <a:r>
              <a:rPr lang="en-US" sz="1400" dirty="0">
                <a:solidFill>
                  <a:srgbClr val="121316"/>
                </a:solidFill>
              </a:rPr>
              <a:t>Filgotinib</a:t>
            </a:r>
          </a:p>
        </p:txBody>
      </p:sp>
    </p:spTree>
    <p:extLst>
      <p:ext uri="{BB962C8B-B14F-4D97-AF65-F5344CB8AC3E}">
        <p14:creationId xmlns:p14="http://schemas.microsoft.com/office/powerpoint/2010/main" val="40495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84911"/>
          </a:xfrm>
        </p:spPr>
        <p:txBody>
          <a:bodyPr/>
          <a:lstStyle/>
          <a:p>
            <a:pPr algn="l" rtl="0"/>
            <a:r>
              <a:rPr lang="en-US" sz="4800" dirty="0">
                <a:solidFill>
                  <a:schemeClr val="tx1"/>
                </a:solidFill>
                <a:latin typeface="+mn-lt"/>
                <a:cs typeface="Nueva Std Italic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167" y="1661583"/>
            <a:ext cx="7863416" cy="15696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 rtl="0"/>
            <a:r>
              <a:rPr lang="en-US" sz="2400" dirty="0" smtClean="0">
                <a:solidFill>
                  <a:schemeClr val="bg2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Rheumatoid 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arthritis (RA) is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a systemic , 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chronic inflammatory disease characterized by joint inflammation and destruction in association with serological evidence of autoreactivity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167" y="3357562"/>
            <a:ext cx="7863416" cy="184665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dirty="0" smtClean="0"/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Affects 1% of the population</a:t>
            </a:r>
          </a:p>
          <a:p>
            <a:pPr marL="342900" indent="-342900"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 Peak incidence in the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years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 Female-to-male ratio 3:1</a:t>
            </a:r>
          </a:p>
          <a:p>
            <a:pPr marL="342900" indent="-342900"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 Familial predisposition, with HLA-DR4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association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rtl="0">
              <a:buFont typeface="Arial" pitchFamily="34" charset="0"/>
              <a:buChar char="*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7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5"/>
    </mc:Choice>
    <mc:Fallback xmlns="">
      <p:transition spd="slow" advTm="4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89"/>
            <a:ext cx="8229600" cy="907543"/>
          </a:xfrm>
        </p:spPr>
        <p:txBody>
          <a:bodyPr>
            <a:normAutofit/>
          </a:bodyPr>
          <a:lstStyle/>
          <a:p>
            <a:pPr algn="l" rtl="0"/>
            <a:r>
              <a:rPr lang="en-US" sz="4800" dirty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eva Std Italic"/>
                <a:cs typeface="Nueva Std Italic"/>
              </a:rPr>
              <a:t>TNF antagonists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417" y="1206500"/>
            <a:ext cx="7471832" cy="584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currently approved agents:</a:t>
            </a:r>
          </a:p>
          <a:p>
            <a:pPr marL="742950" lvl="1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Etanercept, adalimumab, infliximab, certolizumab pegol, golimumab.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416" y="2032001"/>
            <a:ext cx="7471833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Subcutaneous (etanercept, adalimumab, certolizumab pegol, golimumab) and intravenous administration (infliximab and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golimumab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415" y="2805667"/>
            <a:ext cx="7471833" cy="3385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Administration in combination with MTX is superior to monotherapy.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416" y="3281918"/>
            <a:ext cx="7471831" cy="33855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Time to onset: rapid (weeks)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417" y="3767667"/>
            <a:ext cx="7524750" cy="13542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Adverse events:</a:t>
            </a:r>
          </a:p>
          <a:p>
            <a:pPr marL="742950" lvl="1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Infection, TB, multiple sclerosis/demyelination, lupus-like syndrome.</a:t>
            </a:r>
          </a:p>
          <a:p>
            <a:pPr marL="742950" lvl="1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Malignancy: higher rates as compared with normal population but not higher than the background of lymphoma and solid tumors in RA population. Increased risk of non melanoma skin cancers.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415" y="5319078"/>
            <a:ext cx="7524751" cy="132343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Monitoring:</a:t>
            </a:r>
          </a:p>
          <a:p>
            <a:pPr marL="742950" lvl="1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TB screening including PPD prior to therapy.</a:t>
            </a:r>
          </a:p>
          <a:p>
            <a:pPr marL="742950" lvl="1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Hepatitis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screeing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Periodic CBC, LFTs.</a:t>
            </a:r>
          </a:p>
          <a:p>
            <a:pPr marL="742950" lvl="1" indent="-285750" algn="l" rtl="0">
              <a:buFont typeface="Wingdings" charset="2"/>
              <a:buChar char="v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Infection.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5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79"/>
    </mc:Choice>
    <mc:Fallback xmlns="">
      <p:transition spd="slow" advTm="32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up to 10% of cases suffering severe disability.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ü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 rtl="0"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Cardiovascular disease, infection and secondary </a:t>
            </a:r>
            <a:r>
              <a:rPr lang="en-US" sz="2400" dirty="0" err="1" smtClean="0">
                <a:solidFill>
                  <a:schemeClr val="tx1"/>
                </a:solidFill>
              </a:rPr>
              <a:t>amyloidosis</a:t>
            </a:r>
            <a:r>
              <a:rPr lang="en-US" sz="2400" dirty="0" smtClean="0">
                <a:solidFill>
                  <a:schemeClr val="tx1"/>
                </a:solidFill>
              </a:rPr>
              <a:t> are major causes of morbidity and mortality.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ü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 rtl="0"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Young age at onset, severe disease/disability at presentation, extra-articular manifestations and high RF,ACCP </a:t>
            </a:r>
            <a:r>
              <a:rPr lang="en-US" sz="2400" dirty="0" err="1" smtClean="0">
                <a:solidFill>
                  <a:schemeClr val="tx1"/>
                </a:solidFill>
              </a:rPr>
              <a:t>titres</a:t>
            </a:r>
            <a:r>
              <a:rPr lang="en-US" sz="2400" dirty="0" smtClean="0">
                <a:solidFill>
                  <a:schemeClr val="tx1"/>
                </a:solidFill>
              </a:rPr>
              <a:t> all predict a worse prognosis.</a:t>
            </a:r>
          </a:p>
          <a:p>
            <a:pPr algn="l" rtl="0">
              <a:buClr>
                <a:srgbClr val="00B0F0"/>
              </a:buClr>
              <a:buFont typeface="Calibri" pitchFamily="34" charset="0"/>
              <a:buChar char="⃝"/>
            </a:pPr>
            <a:endParaRPr lang="ar-IQ" sz="2400" dirty="0">
              <a:solidFill>
                <a:schemeClr val="tx1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600" dirty="0" smtClean="0">
                <a:solidFill>
                  <a:schemeClr val="bg1"/>
                </a:solidFill>
              </a:rPr>
              <a:t>Prognosis</a:t>
            </a:r>
            <a:endParaRPr lang="ar-IQ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143000" y="2286000"/>
            <a:ext cx="73533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Brush Script MT" pitchFamily="66" charset="0"/>
              </a:rPr>
              <a:t>Thank you</a:t>
            </a:r>
            <a:r>
              <a:rPr lang="en-US" sz="13800" dirty="0">
                <a:solidFill>
                  <a:srgbClr val="FF0000"/>
                </a:solidFill>
                <a:latin typeface="Brush Script MT" pitchFamily="66" charset="0"/>
              </a:rPr>
              <a:t>.</a:t>
            </a:r>
            <a:endParaRPr lang="en-IN" sz="138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8" descr="Slide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>
            <a:lum bright="44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137">
            <a:off x="3323650" y="3419254"/>
            <a:ext cx="3010477" cy="10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5251" name="Rectangle 3"/>
          <p:cNvSpPr>
            <a:spLocks noChangeArrowheads="1"/>
          </p:cNvSpPr>
          <p:nvPr/>
        </p:nvSpPr>
        <p:spPr bwMode="auto">
          <a:xfrm>
            <a:off x="4064002" y="3710014"/>
            <a:ext cx="1632239" cy="45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Fibroblast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93809" y="433081"/>
            <a:ext cx="8956386" cy="646112"/>
          </a:xfrm>
        </p:spPr>
        <p:txBody>
          <a:bodyPr>
            <a:normAutofit fontScale="90000"/>
          </a:bodyPr>
          <a:lstStyle/>
          <a:p>
            <a:r>
              <a:rPr lang="en-US" smtClean="0"/>
              <a:t>Role of Activated T-Cells in RA</a:t>
            </a:r>
          </a:p>
        </p:txBody>
      </p:sp>
      <p:pic>
        <p:nvPicPr>
          <p:cNvPr id="1030" name="Picture 5" descr="04A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3214588"/>
            <a:ext cx="1600489" cy="121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04A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00" y="3214588"/>
            <a:ext cx="1238250" cy="12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04A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5" y="1301105"/>
            <a:ext cx="1495136" cy="14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5256" name="Rectangle 8"/>
          <p:cNvSpPr>
            <a:spLocks noChangeArrowheads="1"/>
          </p:cNvSpPr>
          <p:nvPr/>
        </p:nvSpPr>
        <p:spPr bwMode="auto">
          <a:xfrm>
            <a:off x="1495138" y="3583313"/>
            <a:ext cx="1666875" cy="659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6988" rIns="63500" bIns="26988" anchor="ctr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Activated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Macrophage</a:t>
            </a:r>
          </a:p>
        </p:txBody>
      </p:sp>
      <p:sp>
        <p:nvSpPr>
          <p:cNvPr id="2485257" name="Rectangle 9"/>
          <p:cNvSpPr>
            <a:spLocks noChangeArrowheads="1"/>
          </p:cNvSpPr>
          <p:nvPr/>
        </p:nvSpPr>
        <p:spPr bwMode="auto">
          <a:xfrm>
            <a:off x="6303819" y="3646665"/>
            <a:ext cx="1665432" cy="659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6988" rIns="63500" bIns="26988" anchor="ctr">
            <a:sp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Activated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B-cell</a:t>
            </a:r>
          </a:p>
        </p:txBody>
      </p:sp>
      <p:sp>
        <p:nvSpPr>
          <p:cNvPr id="2485258" name="Rectangle 10"/>
          <p:cNvSpPr>
            <a:spLocks noChangeArrowheads="1"/>
          </p:cNvSpPr>
          <p:nvPr/>
        </p:nvSpPr>
        <p:spPr bwMode="auto">
          <a:xfrm>
            <a:off x="3831650" y="4989999"/>
            <a:ext cx="753341" cy="339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6988" rIns="63500" bIns="26988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IL-6</a:t>
            </a:r>
          </a:p>
        </p:txBody>
      </p:sp>
      <p:sp>
        <p:nvSpPr>
          <p:cNvPr id="2485259" name="Rectangle 11"/>
          <p:cNvSpPr>
            <a:spLocks noChangeArrowheads="1"/>
          </p:cNvSpPr>
          <p:nvPr/>
        </p:nvSpPr>
        <p:spPr bwMode="auto">
          <a:xfrm>
            <a:off x="1834286" y="4926651"/>
            <a:ext cx="1117023" cy="3378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6988" rIns="63500" bIns="26988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TNF-a</a:t>
            </a:r>
          </a:p>
        </p:txBody>
      </p:sp>
      <p:sp>
        <p:nvSpPr>
          <p:cNvPr id="2485260" name="Rectangle 12"/>
          <p:cNvSpPr>
            <a:spLocks noChangeArrowheads="1"/>
          </p:cNvSpPr>
          <p:nvPr/>
        </p:nvSpPr>
        <p:spPr bwMode="auto">
          <a:xfrm>
            <a:off x="4766832" y="4989999"/>
            <a:ext cx="1088159" cy="339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6988" rIns="63500" bIns="26988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MMPs</a:t>
            </a:r>
          </a:p>
        </p:txBody>
      </p:sp>
      <p:sp>
        <p:nvSpPr>
          <p:cNvPr id="2485261" name="Rectangle 13"/>
          <p:cNvSpPr>
            <a:spLocks noChangeArrowheads="1"/>
          </p:cNvSpPr>
          <p:nvPr/>
        </p:nvSpPr>
        <p:spPr bwMode="auto">
          <a:xfrm>
            <a:off x="6097444" y="4990001"/>
            <a:ext cx="2105602" cy="6221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6988" rIns="63500" bIns="26988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Autoantibodies, e.g. RF</a:t>
            </a:r>
          </a:p>
        </p:txBody>
      </p:sp>
      <p:sp>
        <p:nvSpPr>
          <p:cNvPr id="2485262" name="Rectangle 14"/>
          <p:cNvSpPr>
            <a:spLocks noChangeArrowheads="1"/>
          </p:cNvSpPr>
          <p:nvPr/>
        </p:nvSpPr>
        <p:spPr bwMode="auto">
          <a:xfrm>
            <a:off x="3926898" y="1773790"/>
            <a:ext cx="1612034" cy="5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Activated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T-cell</a:t>
            </a:r>
          </a:p>
        </p:txBody>
      </p:sp>
      <p:sp>
        <p:nvSpPr>
          <p:cNvPr id="1040" name="AutoShape 15"/>
          <p:cNvSpPr>
            <a:spLocks noChangeArrowheads="1"/>
          </p:cNvSpPr>
          <p:nvPr/>
        </p:nvSpPr>
        <p:spPr bwMode="blackWhite">
          <a:xfrm>
            <a:off x="4235740" y="5493547"/>
            <a:ext cx="990023" cy="402838"/>
          </a:xfrm>
          <a:prstGeom prst="downArrow">
            <a:avLst>
              <a:gd name="adj1" fmla="val 45176"/>
              <a:gd name="adj2" fmla="val 43750"/>
            </a:avLst>
          </a:prstGeom>
          <a:solidFill>
            <a:schemeClr val="tx1"/>
          </a:solidFill>
          <a:ln w="12700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smtClean="0"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26704" y="1333593"/>
          <a:ext cx="1379682" cy="137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8" imgW="4210638" imgH="4210638" progId="MSPhotoEd.3">
                  <p:embed/>
                </p:oleObj>
              </mc:Choice>
              <mc:Fallback>
                <p:oleObj name="Photo Editor Photo" r:id="rId8" imgW="4210638" imgH="42106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704" y="1333593"/>
                        <a:ext cx="1379682" cy="1379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2704524" y="2022315"/>
            <a:ext cx="1168977" cy="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blackWhite">
          <a:xfrm>
            <a:off x="1688523" y="5972732"/>
            <a:ext cx="6085898" cy="4353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lIns="63500" tIns="26988" rIns="63500" bIns="26988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smtClean="0">
                <a:solidFill>
                  <a:srgbClr val="000000"/>
                </a:solidFill>
                <a:latin typeface="Times New Roman" pitchFamily="18" charset="0"/>
              </a:rPr>
              <a:t>Inflammation &amp; Joint Destruction</a:t>
            </a: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2795445" y="2553476"/>
            <a:ext cx="749011" cy="583142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rot="4944099">
            <a:off x="4444316" y="3080685"/>
            <a:ext cx="607506" cy="66386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2317750" y="4449092"/>
            <a:ext cx="0" cy="414208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rot="15812445" flipH="1">
            <a:off x="3092661" y="4219244"/>
            <a:ext cx="713089" cy="750455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4208318" y="4273662"/>
            <a:ext cx="0" cy="652988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7149523" y="4514067"/>
            <a:ext cx="0" cy="412585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5759740" y="2558349"/>
            <a:ext cx="749011" cy="584766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5310909" y="4418228"/>
            <a:ext cx="0" cy="508422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85275" name="Rectangle 27"/>
          <p:cNvSpPr>
            <a:spLocks noChangeArrowheads="1"/>
          </p:cNvSpPr>
          <p:nvPr/>
        </p:nvSpPr>
        <p:spPr bwMode="auto">
          <a:xfrm>
            <a:off x="2502479" y="1572369"/>
            <a:ext cx="1574512" cy="3378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6988" rIns="63500" bIns="26988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Activation</a:t>
            </a:r>
          </a:p>
        </p:txBody>
      </p:sp>
    </p:spTree>
    <p:extLst>
      <p:ext uri="{BB962C8B-B14F-4D97-AF65-F5344CB8AC3E}">
        <p14:creationId xmlns:p14="http://schemas.microsoft.com/office/powerpoint/2010/main" val="789160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152128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Clinical presentation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3536032"/>
          </a:xfrm>
        </p:spPr>
        <p:txBody>
          <a:bodyPr>
            <a:normAutofit lnSpcReduction="10000"/>
          </a:bodyPr>
          <a:lstStyle/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Additive, symmetrical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polyarthritis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affecting both small and large joints</a:t>
            </a: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Constitutional manifestation  Fatigue, fever, and weight loss may be present reflecting systemic nature of the disease</a:t>
            </a: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Joint pain, swelling,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erythema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heat, and tenderness may develop acutely or insidiously</a:t>
            </a:r>
          </a:p>
          <a:p>
            <a:pPr algn="l" rtl="0">
              <a:buClr>
                <a:srgbClr val="00B0F0"/>
              </a:buClr>
              <a:buFont typeface="Arial" pitchFamily="34" charset="0"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Morning stiffness lasts more than 1 hour, and “gel”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phenomenon present after inactivity</a:t>
            </a:r>
          </a:p>
          <a:p>
            <a:pPr algn="l" rtl="0"/>
            <a:endParaRPr lang="en-US" sz="2400" b="1" dirty="0" smtClean="0">
              <a:latin typeface="Arial Narrow" pitchFamily="34" charset="0"/>
            </a:endParaRP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167"/>
            <a:ext cx="8229600" cy="1143000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sz="4800" dirty="0">
                <a:solidFill>
                  <a:schemeClr val="tx1"/>
                </a:solidFill>
                <a:latin typeface="+mn-lt"/>
                <a:cs typeface="Nueva Std Italic"/>
              </a:rPr>
              <a:t>Overview of joints affected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2" y="1612900"/>
            <a:ext cx="7294563" cy="488793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600" dirty="0" smtClean="0"/>
              <a:t>Joints most frequently affected in RA include</a:t>
            </a:r>
            <a:r>
              <a:rPr lang="en-US" sz="2000" dirty="0" smtClean="0"/>
              <a:t>:</a:t>
            </a:r>
          </a:p>
          <a:p>
            <a:pPr lvl="2" algn="l" rtl="0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/>
              <a:t>The proximal interphalangeal </a:t>
            </a:r>
            <a:br>
              <a:rPr lang="en-US" sz="2200" dirty="0" smtClean="0"/>
            </a:br>
            <a:r>
              <a:rPr lang="en-US" sz="2200" dirty="0" smtClean="0"/>
              <a:t>(PIP) and metacarpophalangeal </a:t>
            </a:r>
            <a:br>
              <a:rPr lang="en-US" sz="2200" dirty="0" smtClean="0"/>
            </a:br>
            <a:r>
              <a:rPr lang="en-US" sz="2200" dirty="0" smtClean="0"/>
              <a:t>(MCP) joints of the hands</a:t>
            </a:r>
          </a:p>
          <a:p>
            <a:pPr lvl="2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/>
              <a:t>The wrists</a:t>
            </a:r>
          </a:p>
          <a:p>
            <a:pPr lvl="2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/>
              <a:t>The shoulders                                                                                                                             </a:t>
            </a:r>
          </a:p>
          <a:p>
            <a:pPr lvl="2" algn="l" rtl="0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/>
              <a:t>The elbows</a:t>
            </a:r>
          </a:p>
          <a:p>
            <a:pPr lvl="2" algn="l" rtl="0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/>
              <a:t>The knees</a:t>
            </a:r>
          </a:p>
          <a:p>
            <a:pPr lvl="2" algn="l" rtl="0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/>
              <a:t>The ankles, and</a:t>
            </a:r>
          </a:p>
          <a:p>
            <a:pPr lvl="2" algn="l" rtl="0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/>
              <a:t>The metarsophalangeal (MTP)</a:t>
            </a:r>
            <a:br>
              <a:rPr lang="en-US" sz="2200" dirty="0" smtClean="0"/>
            </a:br>
            <a:r>
              <a:rPr lang="en-US" sz="2200" dirty="0" smtClean="0"/>
              <a:t> joints of the feet</a:t>
            </a:r>
          </a:p>
          <a:p>
            <a:pPr algn="l" rtl="0"/>
            <a:r>
              <a:rPr lang="en-US" sz="2600" dirty="0" smtClean="0">
                <a:solidFill>
                  <a:srgbClr val="0070C0"/>
                </a:solidFill>
              </a:rPr>
              <a:t>Distal interphalangeal (DIP) </a:t>
            </a:r>
            <a:br>
              <a:rPr lang="en-US" sz="2600" dirty="0" smtClean="0">
                <a:solidFill>
                  <a:srgbClr val="0070C0"/>
                </a:solidFill>
              </a:rPr>
            </a:br>
            <a:r>
              <a:rPr lang="en-US" sz="2600" dirty="0" smtClean="0">
                <a:solidFill>
                  <a:srgbClr val="0070C0"/>
                </a:solidFill>
              </a:rPr>
              <a:t>joints are typically spared </a:t>
            </a:r>
            <a:br>
              <a:rPr lang="en-US" sz="2600" dirty="0" smtClean="0">
                <a:solidFill>
                  <a:srgbClr val="0070C0"/>
                </a:solidFill>
              </a:rPr>
            </a:br>
            <a:r>
              <a:rPr lang="en-US" sz="2600" dirty="0" smtClean="0">
                <a:solidFill>
                  <a:srgbClr val="0070C0"/>
                </a:solidFill>
              </a:rPr>
              <a:t>in RA.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6" t="2315" r="3577" b="1917"/>
          <a:stretch>
            <a:fillRect/>
          </a:stretch>
        </p:blipFill>
        <p:spPr bwMode="auto">
          <a:xfrm>
            <a:off x="5929322" y="2071678"/>
            <a:ext cx="2974967" cy="457203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8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7"/>
    </mc:Choice>
    <mc:Fallback xmlns="">
      <p:transition spd="slow" advTm="1310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556792"/>
            <a:ext cx="8206680" cy="4539208"/>
          </a:xfrm>
        </p:spPr>
        <p:txBody>
          <a:bodyPr/>
          <a:lstStyle/>
          <a:p>
            <a:pPr algn="l" rtl="0">
              <a:buClr>
                <a:srgbClr val="00B0F0"/>
              </a:buClr>
              <a:buFontTx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Untreated, RA can cause joint destruction and disability, beginning in the first year of disease</a:t>
            </a:r>
          </a:p>
          <a:p>
            <a:pPr algn="l" rtl="0">
              <a:buClr>
                <a:srgbClr val="00B0F0"/>
              </a:buClr>
              <a:buFontTx/>
              <a:buChar char="*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deviation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subluxation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fingers at the MCP joints, with radial deviation at the wrist</a:t>
            </a:r>
          </a:p>
          <a:p>
            <a:pPr algn="l" rtl="0">
              <a:buClr>
                <a:srgbClr val="00B0F0"/>
              </a:buClr>
              <a:buFontTx/>
              <a:buChar char="*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Swan neck deformity (hyperextension of the PIP and flexion of the DIP joints , Boutonnière deformity (flexion of the PIP and hyperextension of the DIP joints.</a:t>
            </a:r>
          </a:p>
          <a:p>
            <a:pPr algn="l" rtl="0">
              <a:buFontTx/>
              <a:buChar char="*"/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l" rtl="0"/>
            <a:endParaRPr lang="en-US" sz="2400" b="1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867400" y="6642100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285860"/>
            <a:ext cx="7239000" cy="5038740"/>
            <a:chOff x="293" y="904"/>
            <a:chExt cx="2529" cy="1694"/>
          </a:xfrm>
        </p:grpSpPr>
        <p:pic>
          <p:nvPicPr>
            <p:cNvPr id="10246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3" y="904"/>
              <a:ext cx="2529" cy="16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50" y="932"/>
              <a:ext cx="2391" cy="16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0424" name="Rectangle 8"/>
          <p:cNvSpPr>
            <a:spLocks noChangeArrowheads="1"/>
          </p:cNvSpPr>
          <p:nvPr/>
        </p:nvSpPr>
        <p:spPr bwMode="auto">
          <a:xfrm flipV="1">
            <a:off x="914400" y="1097281"/>
            <a:ext cx="8229600" cy="45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4450" rIns="92075" bIns="44450" anchor="b"/>
          <a:lstStyle/>
          <a:p>
            <a:pPr algn="ctr" eaLnBrk="1" hangingPunct="1">
              <a:defRPr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648200" y="1524000"/>
            <a:ext cx="41148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1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|12.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5.6|5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3|3.7|3.2|1.5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1979</Words>
  <Application>Microsoft Office PowerPoint</Application>
  <PresentationFormat>On-screen Show (4:3)</PresentationFormat>
  <Paragraphs>292</Paragraphs>
  <Slides>32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1_Office Theme</vt:lpstr>
      <vt:lpstr>2022_CCO_Template</vt:lpstr>
      <vt:lpstr>Photo Editor Photo</vt:lpstr>
      <vt:lpstr>Rheumatoid Arthritis</vt:lpstr>
      <vt:lpstr>Overview</vt:lpstr>
      <vt:lpstr>Introduction</vt:lpstr>
      <vt:lpstr>PowerPoint Presentation</vt:lpstr>
      <vt:lpstr>Role of Activated T-Cells in RA</vt:lpstr>
      <vt:lpstr>Clinical presentation</vt:lpstr>
      <vt:lpstr>Overview of joints affected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Extra-articular manifestations </vt:lpstr>
      <vt:lpstr>PowerPoint Presentation</vt:lpstr>
      <vt:lpstr>PowerPoint Presentation</vt:lpstr>
      <vt:lpstr>PowerPoint Presentation</vt:lpstr>
      <vt:lpstr>Diagnosis RA</vt:lpstr>
      <vt:lpstr>PowerPoint Presentation</vt:lpstr>
      <vt:lpstr>PowerPoint Presentation</vt:lpstr>
      <vt:lpstr>Anti–cyclic citrullinated peptide (anti-CCP) antibodies </vt:lpstr>
      <vt:lpstr>Radiographic findings </vt:lpstr>
      <vt:lpstr>2010 ACR/EULAR classification criteria for RA</vt:lpstr>
      <vt:lpstr>Assessing Disease Activity in RA, Part 1</vt:lpstr>
      <vt:lpstr>PowerPoint Presentation</vt:lpstr>
      <vt:lpstr>RA: Current Pharmacologic therapy</vt:lpstr>
      <vt:lpstr>RA: Disease Modifying therapies</vt:lpstr>
      <vt:lpstr>RA Treatment: Targeted Therapies</vt:lpstr>
      <vt:lpstr>TNF antagonists</vt:lpstr>
      <vt:lpstr>PowerPoint Presentation</vt:lpstr>
      <vt:lpstr>PowerPoint Presentation</vt:lpstr>
    </vt:vector>
  </TitlesOfParts>
  <Company>By DR.Ahmed Saker 2o1O 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 Arthritis</dc:title>
  <dc:creator>أسعد للحاسبات</dc:creator>
  <cp:lastModifiedBy>lenovo</cp:lastModifiedBy>
  <cp:revision>130</cp:revision>
  <dcterms:created xsi:type="dcterms:W3CDTF">2015-10-09T18:22:11Z</dcterms:created>
  <dcterms:modified xsi:type="dcterms:W3CDTF">2023-09-28T06:49:49Z</dcterms:modified>
</cp:coreProperties>
</file>